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8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1" r:id="rId22"/>
    <p:sldId id="275" r:id="rId23"/>
    <p:sldId id="276" r:id="rId24"/>
    <p:sldId id="277" r:id="rId25"/>
    <p:sldId id="278" r:id="rId26"/>
    <p:sldId id="284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80" autoAdjust="0"/>
  </p:normalViewPr>
  <p:slideViewPr>
    <p:cSldViewPr>
      <p:cViewPr>
        <p:scale>
          <a:sx n="77" d="100"/>
          <a:sy n="77" d="100"/>
        </p:scale>
        <p:origin x="-117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305B0-F523-4DDA-B68A-5E26E09EF1B8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3CE51-98EE-4A32-BF88-CECDD70A6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55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3CE51-98EE-4A32-BF88-CECDD70A66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33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6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0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6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5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5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2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8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8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56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2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4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9DA49-48FB-416B-8EA9-F8A815C0522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5A298-1FD3-4FB4-AF3D-7AC757B2C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2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coomd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kern="0" dirty="0">
                <a:solidFill>
                  <a:srgbClr val="3C230A"/>
                </a:solidFill>
                <a:latin typeface="Times New Roman"/>
                <a:ea typeface="+mn-ea"/>
                <a:cs typeface="+mn-cs"/>
              </a:rPr>
              <a:t>Тарифные барьеры в международной торговле</a:t>
            </a:r>
            <a:endParaRPr lang="en-US" sz="4000" kern="0" dirty="0">
              <a:solidFill>
                <a:srgbClr val="3C230A"/>
              </a:solidFill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3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957" y="152400"/>
            <a:ext cx="8903043" cy="762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3200" b="1" kern="0" dirty="0" smtClean="0">
                <a:solidFill>
                  <a:srgbClr val="00A3DF"/>
                </a:solidFill>
                <a:latin typeface="Times New Roman"/>
              </a:rPr>
              <a:t>Таможенные пошлины </a:t>
            </a:r>
            <a:r>
              <a:rPr lang="ru-RU" sz="3200" b="1" kern="0" dirty="0">
                <a:solidFill>
                  <a:srgbClr val="00A3DF"/>
                </a:solidFill>
                <a:latin typeface="Times New Roman"/>
              </a:rPr>
              <a:t>как правомерный инструмент защиты</a:t>
            </a:r>
            <a:endParaRPr lang="en-US" sz="32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74990" cy="5516563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В принципе члены ВТО свободны в вопросе введения / увеличения / уменьшения / отмены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таможенных пошлин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на импортируемые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товары;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в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этом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состоит отличие таможенных пошлин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от количественных ограничений (как правило, запрещены правом ВТО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Право ВТО (в частности, ГАТТ-1994) не запрещает налагать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на импорт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товаров;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600" b="1" kern="0" dirty="0">
                <a:solidFill>
                  <a:srgbClr val="3C230A"/>
                </a:solidFill>
                <a:latin typeface="Times New Roman"/>
              </a:rPr>
              <a:t>V:3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 ГАТТ-1994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нельзя облагать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таможенными пошлинами транзит товаров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;</a:t>
            </a:r>
            <a:endParaRPr lang="en-US" sz="1600" kern="0" dirty="0" smtClean="0">
              <a:solidFill>
                <a:srgbClr val="3C230A"/>
              </a:solidFill>
              <a:latin typeface="Times New Roman"/>
            </a:endParaRPr>
          </a:p>
          <a:p>
            <a:pPr marL="0" indent="0" algn="just">
              <a:buNone/>
            </a:pPr>
            <a:endParaRPr lang="ru-RU" sz="18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de-DE" sz="1800" b="1" u="sng" kern="0" dirty="0" err="1">
                <a:solidFill>
                  <a:srgbClr val="3C230A"/>
                </a:solidFill>
                <a:latin typeface="Times New Roman"/>
              </a:rPr>
              <a:t>India</a:t>
            </a:r>
            <a:r>
              <a:rPr lang="de-DE" sz="1800" b="1" u="sng" kern="0" dirty="0">
                <a:solidFill>
                  <a:srgbClr val="3C230A"/>
                </a:solidFill>
                <a:latin typeface="Times New Roman"/>
              </a:rPr>
              <a:t> – A</a:t>
            </a:r>
            <a:r>
              <a:rPr lang="en-US" sz="1800" b="1" u="sng" kern="0" dirty="0" err="1">
                <a:solidFill>
                  <a:srgbClr val="3C230A"/>
                </a:solidFill>
                <a:latin typeface="Times New Roman"/>
              </a:rPr>
              <a:t>dditional</a:t>
            </a:r>
            <a:r>
              <a:rPr lang="en-US" sz="1800" b="1" u="sng" kern="0" dirty="0">
                <a:solidFill>
                  <a:srgbClr val="3C230A"/>
                </a:solidFill>
                <a:latin typeface="Times New Roman"/>
              </a:rPr>
              <a:t> Import Duties (</a:t>
            </a:r>
            <a:r>
              <a:rPr lang="en-US" sz="1800" b="1" u="sng" kern="0" dirty="0" smtClean="0">
                <a:solidFill>
                  <a:srgbClr val="3C230A"/>
                </a:solidFill>
                <a:latin typeface="Times New Roman"/>
              </a:rPr>
              <a:t>2008</a:t>
            </a:r>
            <a:r>
              <a:rPr lang="ru-RU" sz="1800" b="1" u="sng" kern="0" dirty="0" smtClean="0">
                <a:solidFill>
                  <a:srgbClr val="3C230A"/>
                </a:solidFill>
                <a:latin typeface="Times New Roman"/>
              </a:rPr>
              <a:t> г.</a:t>
            </a:r>
            <a:r>
              <a:rPr lang="en-US" sz="1800" b="1" u="sng" kern="0" dirty="0" smtClean="0">
                <a:solidFill>
                  <a:srgbClr val="3C230A"/>
                </a:solidFill>
                <a:latin typeface="Times New Roman"/>
              </a:rPr>
              <a:t>)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,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доклад АО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: </a:t>
            </a:r>
            <a:endParaRPr lang="en-US" sz="1800" kern="0" dirty="0" smtClean="0">
              <a:solidFill>
                <a:srgbClr val="3C230A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800" i="1" kern="0" dirty="0">
                <a:solidFill>
                  <a:srgbClr val="3C230A"/>
                </a:solidFill>
                <a:latin typeface="Times New Roman"/>
              </a:rPr>
              <a:t>Тарифы – это правомерные инструменты для выполнения определенной торговой политики и других целей, например, сбора налоговых доходов. В самом деле, согласно ГАТТ-1994 они являются предпочтительным инструментом торговой политики, в то время как количественные ограничения в принципе запрещены. Независимо от целей, которые они преследуют, тарифы разрешены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».</a:t>
            </a:r>
            <a:endParaRPr lang="en-US" sz="18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3908409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503" y="152400"/>
            <a:ext cx="8839200" cy="762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Переговоры о снижении тарифной защиты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98237" cy="5364163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Хотя право ВТО не запрещает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применение таможенных пошлин,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оно признаёт, что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– это барьер для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торговли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600" b="1" kern="0" dirty="0" smtClean="0">
                <a:solidFill>
                  <a:srgbClr val="3C230A"/>
                </a:solidFill>
                <a:latin typeface="Times New Roman"/>
              </a:rPr>
              <a:t>XXVIII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en-US" sz="1600" b="1" kern="0" dirty="0" err="1" smtClean="0">
                <a:solidFill>
                  <a:srgbClr val="3C230A"/>
                </a:solidFill>
                <a:latin typeface="Times New Roman"/>
              </a:rPr>
              <a:t>bis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ГАТТ-1994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государства должны вести переговоры о снижении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тарифов: </a:t>
            </a:r>
          </a:p>
          <a:p>
            <a:pPr marL="0" indent="0" algn="just">
              <a:buNone/>
            </a:pP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«… </a:t>
            </a:r>
            <a:r>
              <a:rPr lang="ru-RU" sz="1600" i="1" kern="0" dirty="0">
                <a:solidFill>
                  <a:srgbClr val="3C230A"/>
                </a:solidFill>
                <a:latin typeface="Times New Roman"/>
              </a:rPr>
              <a:t>Следовательно, переговоры на взаимной и взаимовыгодной основе, направленные на существенное снижение общего уровня тарифов и других сборов на импорт и экспорт и, в частности, на снижение тех высоких тарифов, которые препятствуют ввозу даже в минимальных количествах, и проводимые с должным учетом целей настоящего Соглашения и различных потребностей отдельных Договаривающихся Сторон, имеют большое значение для расширения международной торговли. Договаривающиеся Стороны могут, поэтому, организовывать проведение время от времени таких </a:t>
            </a:r>
            <a:r>
              <a:rPr lang="ru-RU" sz="1600" i="1" kern="0" dirty="0" smtClean="0">
                <a:solidFill>
                  <a:srgbClr val="3C230A"/>
                </a:solidFill>
                <a:latin typeface="Times New Roman"/>
              </a:rPr>
              <a:t>переговоров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»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600" b="1" kern="0" dirty="0">
                <a:solidFill>
                  <a:srgbClr val="3C230A"/>
                </a:solidFill>
                <a:latin typeface="Times New Roman"/>
              </a:rPr>
              <a:t>XX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Ч</a:t>
            </a:r>
            <a:r>
              <a:rPr lang="de-DE" sz="1600" b="1" kern="0" dirty="0">
                <a:solidFill>
                  <a:srgbClr val="3C230A"/>
                </a:solidFill>
                <a:latin typeface="Times New Roman"/>
              </a:rPr>
              <a:t>VII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:1 ГАТТ-1994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</a:t>
            </a:r>
            <a:endParaRPr lang="ru-RU" sz="1600" kern="0" dirty="0" smtClean="0">
              <a:solidFill>
                <a:srgbClr val="3C230A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600" i="1" kern="0" dirty="0">
                <a:solidFill>
                  <a:srgbClr val="3C230A"/>
                </a:solidFill>
                <a:latin typeface="Times New Roman"/>
              </a:rPr>
              <a:t>Развитые Договаривающиеся Стороны (…) уделяют первоочередное внимание снижению и устранению барьеров для товаров, экспорт которых в настоящее время или в будущем представляет для менее развитых Договаривающихся Сторон особый интерес (…)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».</a:t>
            </a:r>
            <a:endParaRPr lang="en-US" sz="16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2352885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395" y="76200"/>
            <a:ext cx="8763000" cy="860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Успех предыдущих переговоров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0"/>
            <a:ext cx="8229600" cy="4525963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8 раундов переговоров по снижению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таможенных пошлин;</a:t>
            </a:r>
            <a:endParaRPr lang="ru-RU" sz="18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Первые 5 раундов (Женева, </a:t>
            </a:r>
            <a:r>
              <a:rPr lang="ru-RU" sz="1800" kern="0" dirty="0" err="1">
                <a:solidFill>
                  <a:srgbClr val="3C230A"/>
                </a:solidFill>
                <a:latin typeface="Times New Roman"/>
              </a:rPr>
              <a:t>Аннеси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, Торки Женева и </a:t>
            </a:r>
            <a:r>
              <a:rPr lang="ru-RU" sz="1800" kern="0" dirty="0" err="1">
                <a:solidFill>
                  <a:srgbClr val="3C230A"/>
                </a:solidFill>
                <a:latin typeface="Times New Roman"/>
              </a:rPr>
              <a:t>Диллон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): обсуждалось исключительно снижение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таможенных пошлин;</a:t>
            </a:r>
            <a:endParaRPr lang="ru-RU" sz="18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Конец 1940-х гг.: средняя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таможенная пошлина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= 40% (адвалорная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8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800" b="1" kern="0" dirty="0">
                <a:solidFill>
                  <a:srgbClr val="3C230A"/>
                </a:solidFill>
                <a:latin typeface="Times New Roman"/>
              </a:rPr>
              <a:t>Результат 8 раундов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: средняя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таможенная пошлина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в развитых странах = </a:t>
            </a:r>
            <a:endParaRPr lang="en-GB" sz="1800" kern="0" dirty="0" smtClean="0">
              <a:solidFill>
                <a:srgbClr val="3C230A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en-GB" sz="1800" kern="0" dirty="0" smtClean="0">
                <a:solidFill>
                  <a:srgbClr val="3C230A"/>
                </a:solidFill>
                <a:latin typeface="Times New Roman"/>
              </a:rPr>
              <a:t>&lt;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3,8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% (адвалорная).</a:t>
            </a:r>
            <a:endParaRPr lang="en-US" sz="18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445511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5330"/>
            <a:ext cx="8915400" cy="762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ru-RU" sz="3600" b="1" kern="0" dirty="0" smtClean="0">
                <a:solidFill>
                  <a:srgbClr val="00A3DF"/>
                </a:solidFill>
                <a:latin typeface="Times New Roman"/>
              </a:rPr>
              <a:t>Значение таможенных пошлин </a:t>
            </a:r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как барьеров в торговле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5364163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algn="just"/>
            <a:r>
              <a:rPr lang="ru-RU" sz="1900" b="1" u="sng" kern="0" dirty="0">
                <a:solidFill>
                  <a:srgbClr val="3C230A"/>
                </a:solidFill>
                <a:latin typeface="Times New Roman"/>
              </a:rPr>
              <a:t>Экономисты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: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таможенная пошлина в размере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5% (адвалорная) – не барьер, а лишь помеха в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торговле;</a:t>
            </a:r>
            <a:endParaRPr lang="ru-RU" sz="19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Развивающиеся страны: всё ещё высокие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(средняя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таможенная пошлина =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10-15%,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адвалорная)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Средняя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таможенная пошлина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(по РНБ) в ЕС и Японии = 5,3%, в Канаде = 4,5%, в США = 3,5%,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в Гонконге =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0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%, в России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= 9,4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%;</a:t>
            </a:r>
            <a:endParaRPr lang="ru-RU" sz="19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И в развитых, и в развивающихся странах высокие и очень высокие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таможенные пошлины на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900" i="1" kern="0" dirty="0">
                <a:solidFill>
                  <a:srgbClr val="3C230A"/>
                </a:solidFill>
                <a:latin typeface="Times New Roman"/>
              </a:rPr>
              <a:t>чувствительные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» промышленные и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сельскохозяйственные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товары (текстиль, одежда, кожа, транспортное оборудование):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например,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ЕС = 55,2% на молочные товары (средняя ставка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9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На очень конкурентных рынках и в торговле между соседними странами даже низкая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таможенная пошлина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может быть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барьером;</a:t>
            </a:r>
            <a:endParaRPr lang="ru-RU" sz="19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тормозят экономическое развитие развивающихся стран: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растут с уровнем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обработки и переработки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товаров (эскалация тарифов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)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r>
              <a:rPr lang="ru-RU" sz="1900" b="1" u="sng" kern="0" dirty="0">
                <a:solidFill>
                  <a:srgbClr val="3C230A"/>
                </a:solidFill>
                <a:latin typeface="Times New Roman"/>
              </a:rPr>
              <a:t>ЕС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: в среднем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в ЕС на сырье ниже, чем на полуфабрикаты или конечные продукты (но это правило имеет исключения,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например,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хлопок и изделия из него).</a:t>
            </a:r>
            <a:endParaRPr lang="en-US" sz="19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2505400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849" y="152400"/>
            <a:ext cx="8839200" cy="762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Базовые правила, регулирующие переговоры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15000"/>
          </a:xfrm>
        </p:spPr>
        <p:txBody>
          <a:bodyPr>
            <a:noAutofit/>
          </a:bodyPr>
          <a:lstStyle/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400" i="1" kern="0" dirty="0">
                <a:solidFill>
                  <a:srgbClr val="3C230A"/>
                </a:solidFill>
                <a:latin typeface="Times New Roman"/>
              </a:rPr>
              <a:t>на взаимной и взаимовыгодной основ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е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»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Обязательство предоставить </a:t>
            </a:r>
            <a:r>
              <a:rPr lang="ru-RU" sz="1400" kern="0" dirty="0" err="1">
                <a:solidFill>
                  <a:srgbClr val="3C230A"/>
                </a:solidFill>
                <a:latin typeface="Times New Roman"/>
              </a:rPr>
              <a:t>РНБ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 (</a:t>
            </a: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400" b="1" kern="0" dirty="0">
                <a:solidFill>
                  <a:srgbClr val="3C230A"/>
                </a:solidFill>
                <a:latin typeface="Times New Roman"/>
              </a:rPr>
              <a:t>I:1</a:t>
            </a: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 ГАТТ-1994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) немедленно и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безусловно;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Взаимность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 если член ВТО требует от другого члена ВТО понизить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таможенные пошлины,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то он тоже должен быть готов понизить свои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(на товары, которые ввозит или может ввозить этот другой член ВТО) в качестве встречного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шага; 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Ключ к успеху переговоров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 стоимость снижения должна быть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эквивалентной;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Взаимность не применяется (или во всяком случае не в полной мере применяется) в переговорах между развитыми и развивающимися странами, см. ст. </a:t>
            </a:r>
            <a:r>
              <a:rPr lang="de-DE" sz="1400" kern="0" dirty="0">
                <a:solidFill>
                  <a:srgbClr val="3C230A"/>
                </a:solidFill>
                <a:latin typeface="Times New Roman"/>
              </a:rPr>
              <a:t>XXXVI</a:t>
            </a:r>
            <a:r>
              <a:rPr lang="en-US" sz="1400" kern="0" dirty="0">
                <a:solidFill>
                  <a:srgbClr val="3C230A"/>
                </a:solidFill>
                <a:latin typeface="Times New Roman"/>
              </a:rPr>
              <a:t>:8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ГАТТ-1994: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«Развитые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Договаривающиеся Стороны не ожидают взаимности по взятым на себя обязательствам в торговых переговорах о снижении или устранении тарифов и других барьеров для торговли менее развитых Договаривающихся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Сторон»;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28 ноября </a:t>
            </a:r>
            <a:r>
              <a:rPr lang="en-US" sz="1400" kern="0" dirty="0" smtClean="0">
                <a:solidFill>
                  <a:srgbClr val="3C230A"/>
                </a:solidFill>
                <a:latin typeface="Times New Roman"/>
              </a:rPr>
              <a:t>1979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 г.,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Токийский раунд</a:t>
            </a:r>
            <a:r>
              <a:rPr lang="en-US" sz="1400" kern="0" dirty="0">
                <a:solidFill>
                  <a:srgbClr val="3C230A"/>
                </a:solidFill>
                <a:latin typeface="Times New Roman"/>
              </a:rPr>
              <a:t>, Decision on Differential and More </a:t>
            </a:r>
            <a:r>
              <a:rPr lang="en-US" sz="1400" kern="0" dirty="0" err="1">
                <a:solidFill>
                  <a:srgbClr val="3C230A"/>
                </a:solidFill>
                <a:latin typeface="Times New Roman"/>
              </a:rPr>
              <a:t>Favourable</a:t>
            </a:r>
            <a:r>
              <a:rPr lang="en-US" sz="1400" kern="0" dirty="0">
                <a:solidFill>
                  <a:srgbClr val="3C230A"/>
                </a:solidFill>
                <a:latin typeface="Times New Roman"/>
              </a:rPr>
              <a:t> Treatment, Reciprocity and Fuller Participation of Developing </a:t>
            </a:r>
            <a:r>
              <a:rPr lang="en-US" sz="1400" kern="0" dirty="0" err="1">
                <a:solidFill>
                  <a:srgbClr val="3C230A"/>
                </a:solidFill>
                <a:latin typeface="Times New Roman"/>
              </a:rPr>
              <a:t>Countr</a:t>
            </a:r>
            <a:r>
              <a:rPr lang="de-DE" sz="1400" kern="0" dirty="0">
                <a:solidFill>
                  <a:srgbClr val="3C230A"/>
                </a:solidFill>
                <a:latin typeface="Times New Roman"/>
              </a:rPr>
              <a:t>i</a:t>
            </a:r>
            <a:r>
              <a:rPr lang="en-US" sz="1400" kern="0" dirty="0" err="1">
                <a:solidFill>
                  <a:srgbClr val="3C230A"/>
                </a:solidFill>
                <a:latin typeface="Times New Roman"/>
              </a:rPr>
              <a:t>es</a:t>
            </a:r>
            <a:r>
              <a:rPr lang="en-US" sz="1400" kern="0" dirty="0">
                <a:solidFill>
                  <a:srgbClr val="3C230A"/>
                </a:solidFill>
                <a:latin typeface="Times New Roman"/>
              </a:rPr>
              <a:t> (= Enabling Clause)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, п. 6: </a:t>
            </a:r>
          </a:p>
          <a:p>
            <a:pPr marL="0" indent="0" algn="just">
              <a:buNone/>
            </a:pPr>
            <a:r>
              <a:rPr lang="ru-RU" sz="1400" i="1" kern="0" dirty="0" smtClean="0">
                <a:solidFill>
                  <a:srgbClr val="3C230A"/>
                </a:solidFill>
                <a:latin typeface="Times New Roman"/>
              </a:rPr>
              <a:t>«развивающиеся </a:t>
            </a:r>
            <a:r>
              <a:rPr lang="ru-RU" sz="1400" i="1" kern="0" dirty="0">
                <a:solidFill>
                  <a:srgbClr val="3C230A"/>
                </a:solidFill>
                <a:latin typeface="Times New Roman"/>
              </a:rPr>
              <a:t>страны не должны делать уступок, которые не соответствуют развитию этих стран, их финансовым и торговым </a:t>
            </a:r>
            <a:r>
              <a:rPr lang="ru-RU" sz="1400" i="1" kern="0" dirty="0" smtClean="0">
                <a:solidFill>
                  <a:srgbClr val="3C230A"/>
                </a:solidFill>
                <a:latin typeface="Times New Roman"/>
              </a:rPr>
              <a:t>нуждам»</a:t>
            </a:r>
            <a:endParaRPr lang="ru-RU" sz="1400" i="1" kern="0" dirty="0">
              <a:solidFill>
                <a:srgbClr val="3C230A"/>
              </a:solidFill>
              <a:latin typeface="Times New Roman"/>
            </a:endParaRPr>
          </a:p>
          <a:p>
            <a:pPr algn="just">
              <a:buFont typeface="Symbol"/>
              <a:buChar char="Þ"/>
            </a:pP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В переговорах между развитыми и развивающимися странами применяется «относительная взаимность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»;</a:t>
            </a:r>
          </a:p>
          <a:p>
            <a:pPr algn="just">
              <a:buFont typeface="Symbol"/>
              <a:buChar char="Þ"/>
            </a:pPr>
            <a:endParaRPr lang="ru-RU" sz="1400" b="1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Но см. </a:t>
            </a: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п. 7 </a:t>
            </a:r>
            <a:r>
              <a:rPr lang="en-US" sz="1400" b="1" kern="0" dirty="0">
                <a:solidFill>
                  <a:srgbClr val="3C230A"/>
                </a:solidFill>
                <a:latin typeface="Times New Roman"/>
              </a:rPr>
              <a:t>Enabling Clause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 развивающиеся страны ожидают, что их способность вносить вклад и делать уступки улучшится по мере развития их экономик и улучшения ситуации в торговле, и, соответственно, они будут надеяться участвовать более полно в рамках своих прав и обязанностей по Генеральному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Соглашению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=</a:t>
            </a:r>
            <a:r>
              <a:rPr lang="en-US" sz="1400" kern="0" dirty="0">
                <a:solidFill>
                  <a:srgbClr val="3C230A"/>
                </a:solidFill>
                <a:latin typeface="Times New Roman"/>
              </a:rPr>
              <a:t>&gt;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П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оэтому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в Уругвайском раунде многосторонних торговых переговоров участвовали многие развивающиеся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страны;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Феномен «</a:t>
            </a:r>
            <a:r>
              <a:rPr lang="ru-RU" sz="1400" i="1" kern="0" dirty="0">
                <a:solidFill>
                  <a:srgbClr val="3C230A"/>
                </a:solidFill>
                <a:latin typeface="Times New Roman"/>
              </a:rPr>
              <a:t>зайца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» (вариант: «</a:t>
            </a:r>
            <a:r>
              <a:rPr lang="ru-RU" sz="1400" i="1" kern="0" dirty="0" err="1">
                <a:solidFill>
                  <a:srgbClr val="3C230A"/>
                </a:solidFill>
                <a:latin typeface="Times New Roman"/>
              </a:rPr>
              <a:t>халявщика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», </a:t>
            </a:r>
            <a:r>
              <a:rPr lang="de-DE" sz="1400" i="1" kern="0" dirty="0" err="1">
                <a:solidFill>
                  <a:srgbClr val="3C230A"/>
                </a:solidFill>
                <a:latin typeface="Times New Roman"/>
              </a:rPr>
              <a:t>free</a:t>
            </a:r>
            <a:r>
              <a:rPr lang="en-US" sz="1400" i="1" kern="0" dirty="0">
                <a:solidFill>
                  <a:srgbClr val="3C230A"/>
                </a:solidFill>
                <a:latin typeface="Times New Roman"/>
              </a:rPr>
              <a:t>-rider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) в силу РНБ: государство С может пользоваться снижением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таможенных пошлин,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согласованным между государствами А и В. Как бороться с этим? – Использовать не метод снижения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таможенных пошлин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по каждому отдельно взятому товару, а либо формулу или целые сектора экономики.</a:t>
            </a:r>
            <a:endParaRPr lang="en-US" sz="14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1875330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8392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Организация переговоров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15000"/>
          </a:xfrm>
        </p:spPr>
        <p:txBody>
          <a:bodyPr>
            <a:noAutofit/>
          </a:bodyPr>
          <a:lstStyle/>
          <a:p>
            <a:pPr algn="just"/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600" b="1" kern="0" dirty="0" smtClean="0">
                <a:solidFill>
                  <a:srgbClr val="3C230A"/>
                </a:solidFill>
                <a:latin typeface="Times New Roman"/>
              </a:rPr>
              <a:t>XXVIII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de-DE" sz="1600" b="1" kern="0" dirty="0" smtClean="0">
                <a:solidFill>
                  <a:srgbClr val="3C230A"/>
                </a:solidFill>
                <a:latin typeface="Times New Roman"/>
              </a:rPr>
              <a:t>bis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ГАТТ-1994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</a:t>
            </a:r>
          </a:p>
          <a:p>
            <a:pPr lvl="1" algn="just">
              <a:buFontTx/>
              <a:buChar char="-"/>
            </a:pP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выборочный </a:t>
            </a:r>
            <a:r>
              <a:rPr lang="ru-RU" sz="1600" b="1" kern="0" dirty="0" err="1" smtClean="0">
                <a:solidFill>
                  <a:srgbClr val="3C230A"/>
                </a:solidFill>
                <a:latin typeface="Times New Roman"/>
              </a:rPr>
              <a:t>потоварный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 подход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» (англ</a:t>
            </a:r>
            <a:r>
              <a:rPr lang="ru-RU" sz="1600" i="1" kern="0" dirty="0">
                <a:solidFill>
                  <a:srgbClr val="3C230A"/>
                </a:solidFill>
                <a:latin typeface="Times New Roman"/>
              </a:rPr>
              <a:t>.: </a:t>
            </a:r>
            <a:r>
              <a:rPr lang="en-US" sz="1600" i="1" kern="0" dirty="0">
                <a:solidFill>
                  <a:srgbClr val="3C230A"/>
                </a:solidFill>
                <a:latin typeface="Times New Roman"/>
              </a:rPr>
              <a:t>selective product-by-product basis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) или </a:t>
            </a:r>
          </a:p>
          <a:p>
            <a:pPr lvl="1" algn="just">
              <a:buFontTx/>
              <a:buChar char="-"/>
            </a:pP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применение такой многосторонней процедуры, 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которая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может быть принята заинтересованными Договаривающимися Сторонами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» (англ.: </a:t>
            </a:r>
            <a:r>
              <a:rPr lang="en-US" sz="1600" i="1" kern="0" dirty="0">
                <a:solidFill>
                  <a:srgbClr val="3C230A"/>
                </a:solidFill>
                <a:latin typeface="Times New Roman"/>
              </a:rPr>
              <a:t>such multilateral procedures as may be accepted by the Contracting Parties concerned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ru-RU" sz="1600" kern="0" dirty="0" smtClean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Первые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раунды (до </a:t>
            </a:r>
            <a:r>
              <a:rPr lang="ru-RU" sz="1600" kern="0" dirty="0" err="1">
                <a:solidFill>
                  <a:srgbClr val="3C230A"/>
                </a:solidFill>
                <a:latin typeface="Times New Roman"/>
              </a:rPr>
              <a:t>Диллона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, 1961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-1962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гг.): </a:t>
            </a:r>
            <a:r>
              <a:rPr lang="ru-RU" sz="1600" b="1" kern="0" dirty="0" err="1">
                <a:solidFill>
                  <a:srgbClr val="3C230A"/>
                </a:solidFill>
                <a:latin typeface="Times New Roman"/>
              </a:rPr>
              <a:t>потоварный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подход;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с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тороны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обмениваются списками товаров на которые они хотели бы / готовы снизить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таможенные пошлины.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Недостаток: количество товарных позиций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ограничено;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600" kern="0" dirty="0" err="1">
                <a:solidFill>
                  <a:srgbClr val="3C230A"/>
                </a:solidFill>
                <a:latin typeface="Times New Roman"/>
              </a:rPr>
              <a:t>П</a:t>
            </a:r>
            <a:r>
              <a:rPr lang="ru-RU" sz="1600" kern="0" dirty="0" err="1" smtClean="0">
                <a:solidFill>
                  <a:srgbClr val="3C230A"/>
                </a:solidFill>
                <a:latin typeface="Times New Roman"/>
              </a:rPr>
              <a:t>отоварный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подход до сих пор используется в </a:t>
            </a:r>
            <a:r>
              <a:rPr lang="ru-RU" sz="1600" kern="0" dirty="0" err="1" smtClean="0">
                <a:solidFill>
                  <a:srgbClr val="3C230A"/>
                </a:solidFill>
                <a:latin typeface="Times New Roman"/>
              </a:rPr>
              <a:t>дву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-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и многосторонних переговорах за пределами раундов ВТО (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например,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переговоры по ст. </a:t>
            </a:r>
            <a:r>
              <a:rPr lang="de-DE" sz="1600" kern="0" dirty="0">
                <a:solidFill>
                  <a:srgbClr val="3C230A"/>
                </a:solidFill>
                <a:latin typeface="Times New Roman"/>
              </a:rPr>
              <a:t>XXVIII</a:t>
            </a:r>
            <a:r>
              <a:rPr lang="en-US" sz="16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ГАТТ-1994 и переговоры о присоединении нового члена к </a:t>
            </a:r>
            <a:r>
              <a:rPr lang="ru-RU" sz="1600" kern="0" dirty="0" err="1">
                <a:solidFill>
                  <a:srgbClr val="3C230A"/>
                </a:solidFill>
                <a:latin typeface="Times New Roman"/>
              </a:rPr>
              <a:t>Марракешскому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 соглашению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Начиная с Кеннеди-раунда (1963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-1967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гг.) </a:t>
            </a:r>
            <a:r>
              <a:rPr lang="ru-RU" sz="1600" b="1" kern="0" dirty="0" err="1">
                <a:solidFill>
                  <a:srgbClr val="3C230A"/>
                </a:solidFill>
                <a:latin typeface="Times New Roman"/>
              </a:rPr>
              <a:t>потоварный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 подход не используется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как основной в многосторонних переговорах по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таможенным пошлинам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;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в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место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этого используется «формульный подход» (англ.: </a:t>
            </a:r>
            <a:r>
              <a:rPr lang="de-DE" sz="1600" kern="0" dirty="0" err="1">
                <a:solidFill>
                  <a:srgbClr val="3C230A"/>
                </a:solidFill>
                <a:latin typeface="Times New Roman"/>
              </a:rPr>
              <a:t>formula</a:t>
            </a:r>
            <a:r>
              <a:rPr lang="de-DE" sz="16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de-DE" sz="1600" kern="0" dirty="0" err="1">
                <a:solidFill>
                  <a:srgbClr val="3C230A"/>
                </a:solidFill>
                <a:latin typeface="Times New Roman"/>
              </a:rPr>
              <a:t>approach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).</a:t>
            </a:r>
          </a:p>
          <a:p>
            <a:pPr marL="457200" lvl="1" indent="0" algn="just">
              <a:buNone/>
            </a:pPr>
            <a:endParaRPr lang="en-US" sz="1600" dirty="0"/>
          </a:p>
          <a:p>
            <a:pPr algn="just"/>
            <a:endParaRPr lang="en-US" sz="1600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1519102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681" y="76200"/>
            <a:ext cx="88392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Формульный подход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715000"/>
          </a:xfrm>
        </p:spPr>
        <p:txBody>
          <a:bodyPr>
            <a:noAutofit/>
          </a:bodyPr>
          <a:lstStyle/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Математическая формула;</a:t>
            </a: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Линейное (= Кеннеди-раунд) или нелинейное сокращение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таможенных пошлин;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Переговоры включают 2 стадии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 выбор подходящей формулы и идентификацию товаров, к которым формула не применяется (в отношении этих продуктов переговоры могут быть проведены на основе </a:t>
            </a:r>
            <a:r>
              <a:rPr lang="ru-RU" sz="1400" kern="0" dirty="0" err="1">
                <a:solidFill>
                  <a:srgbClr val="3C230A"/>
                </a:solidFill>
                <a:latin typeface="Times New Roman"/>
              </a:rPr>
              <a:t>потоварного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 подхода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b="1" i="1" kern="0" dirty="0">
                <a:solidFill>
                  <a:srgbClr val="3C230A"/>
                </a:solidFill>
                <a:latin typeface="Times New Roman"/>
              </a:rPr>
              <a:t>Проблема с линейным сокращением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 50% от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таможенной пошлины в размере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40%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 - все еще таможенная пошлина 20% и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50% от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таможенной пошлины в размере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10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% - только 5%;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Поэтому на Токийском раунде (1973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-1979 гг.)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было использовано нелинейное сокращение (оно же – «швейцарская формула»): более существенное сокращение высоких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таможенных пошлин,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чем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низких;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b="1" u="sng" kern="0" dirty="0">
                <a:solidFill>
                  <a:srgbClr val="3C230A"/>
                </a:solidFill>
                <a:latin typeface="Times New Roman"/>
              </a:rPr>
              <a:t>Уругвайский раунд (1986</a:t>
            </a:r>
            <a:r>
              <a:rPr lang="ru-RU" sz="1400" b="1" u="sng" kern="0" dirty="0" smtClean="0">
                <a:solidFill>
                  <a:srgbClr val="3C230A"/>
                </a:solidFill>
                <a:latin typeface="Times New Roman"/>
              </a:rPr>
              <a:t>-1994 гг.)</a:t>
            </a:r>
            <a:r>
              <a:rPr lang="ru-RU" sz="1400" b="1" u="sng" kern="0" dirty="0">
                <a:solidFill>
                  <a:srgbClr val="3C230A"/>
                </a:solidFill>
                <a:latin typeface="Times New Roman"/>
              </a:rPr>
              <a:t>: </a:t>
            </a:r>
          </a:p>
          <a:p>
            <a:pPr lvl="1" algn="just">
              <a:buFontTx/>
              <a:buChar char="-"/>
            </a:pP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сельскохозяйственные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товары – «формула Уругвайского раунда»: развитые страны обязались сократить свои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на 36%, с минимальным сокращением как минимум на 15% по каждой тарифной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позиции;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р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азвивающиеся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страны обязались сократить свои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на 2/3 от этих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показателей;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lvl="1" algn="just">
              <a:buFontTx/>
              <a:buChar char="-"/>
            </a:pP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несельскохозяйственные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товары: сокращение на 33% (в целом), но как именно, каждое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государство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решало самостоятельно. 1993 г., ЕС, США, Канада и Япония: применили в основном секторальный подход (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например,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химические продукты,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фармацевтическая продукция,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строительное оборудование, медицинское оборудование, производство пива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);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400" b="1" u="sng" kern="0" dirty="0" smtClean="0">
                <a:solidFill>
                  <a:srgbClr val="3C230A"/>
                </a:solidFill>
                <a:latin typeface="Times New Roman"/>
              </a:rPr>
              <a:t>После </a:t>
            </a:r>
            <a:r>
              <a:rPr lang="ru-RU" sz="1400" b="1" u="sng" kern="0" dirty="0">
                <a:solidFill>
                  <a:srgbClr val="3C230A"/>
                </a:solidFill>
                <a:latin typeface="Times New Roman"/>
              </a:rPr>
              <a:t>Уругвайского, но до </a:t>
            </a:r>
            <a:r>
              <a:rPr lang="ru-RU" sz="1400" b="1" u="sng" kern="0" dirty="0" err="1">
                <a:solidFill>
                  <a:srgbClr val="3C230A"/>
                </a:solidFill>
                <a:latin typeface="Times New Roman"/>
              </a:rPr>
              <a:t>Дохийского</a:t>
            </a:r>
            <a:r>
              <a:rPr lang="ru-RU" sz="1400" b="1" u="sng" kern="0" dirty="0">
                <a:solidFill>
                  <a:srgbClr val="3C230A"/>
                </a:solidFill>
                <a:latin typeface="Times New Roman"/>
              </a:rPr>
              <a:t> раунда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 в 1996 г. 29 членов ВТО договорились об отмене всех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таможенных пошлин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на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товары в сфере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ИТ (компьютеры, телекоммуникационное оборудование, полупроводники и т.д.). РФ обязуется снизить до 0 равными ежегодными долями ставки таможенных пошлин на товары, подпадающие под Соглашение по информационным технологиям, в течение 3 лет после присоединения к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ВТО;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400" b="1" u="sng" kern="0" dirty="0" err="1">
                <a:solidFill>
                  <a:srgbClr val="3C230A"/>
                </a:solidFill>
                <a:latin typeface="Times New Roman"/>
              </a:rPr>
              <a:t>Дохийский</a:t>
            </a:r>
            <a:r>
              <a:rPr lang="ru-RU" sz="1400" b="1" u="sng" kern="0" dirty="0">
                <a:solidFill>
                  <a:srgbClr val="3C230A"/>
                </a:solidFill>
                <a:latin typeface="Times New Roman"/>
              </a:rPr>
              <a:t> раунд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 развитые и развивающиеся государства разошлись в вопросе, какой подход применить. Особые разногласия вызвал вопрос </a:t>
            </a:r>
            <a:r>
              <a:rPr lang="de-DE" sz="1400" kern="0" dirty="0" err="1">
                <a:solidFill>
                  <a:srgbClr val="3C230A"/>
                </a:solidFill>
                <a:latin typeface="Times New Roman"/>
              </a:rPr>
              <a:t>NAMA</a:t>
            </a:r>
            <a:r>
              <a:rPr lang="de-DE" sz="14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en-US" sz="1400" kern="0" dirty="0">
                <a:solidFill>
                  <a:srgbClr val="3C230A"/>
                </a:solidFill>
                <a:latin typeface="Times New Roman"/>
              </a:rPr>
              <a:t>– Non-Agricultural Market Access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 (доступ к рынку для несельскохозяйственных товаров).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191067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9154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Тарифные уступки и их Перечни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10600" cy="55626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Результаты переговоров по тарифам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и таможенным пошлинам –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«тарифные уступки» или «уровни связывания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»;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Это – обязательство не повышать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выше определенного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уровня;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Для России этот уровень указан в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Протоколе от 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16 декабря 2011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г. о присоединении РФ к </a:t>
            </a:r>
            <a:r>
              <a:rPr lang="ru-RU" sz="1600" b="1" kern="0" dirty="0" err="1">
                <a:solidFill>
                  <a:srgbClr val="3C230A"/>
                </a:solidFill>
                <a:latin typeface="Times New Roman"/>
              </a:rPr>
              <a:t>Марракешскому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 соглашению об учреждении ВТО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(а именно – в Перечне уступок и обязательств по товарам). Для ЕС: общий для всех стран ЕС (28) перечень. Все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перечни: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см. сайт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ВТО;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Не все государства «связали» все свои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таможенные пошлины: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ЕС и США, почти все страны Латинской Америки: 100%; Индонезия и ЮАР: 95%; Индия и Таиланд: 75%; Гонконг: 45,6%; Зимбабве: 21,9%; Бангладеш: 15,5%; Камерун: 13,3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%;</a:t>
            </a:r>
          </a:p>
          <a:p>
            <a:pPr marL="0" indent="0" algn="just">
              <a:buNone/>
            </a:pP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600" b="1" kern="0" dirty="0">
                <a:solidFill>
                  <a:srgbClr val="3C230A"/>
                </a:solidFill>
                <a:latin typeface="Times New Roman"/>
              </a:rPr>
              <a:t>II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:7 ГАТТ-1994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«</a:t>
            </a:r>
            <a:r>
              <a:rPr lang="ru-RU" sz="1600" i="1" kern="0" dirty="0">
                <a:solidFill>
                  <a:srgbClr val="3C230A"/>
                </a:solidFill>
                <a:latin typeface="Times New Roman"/>
              </a:rPr>
              <a:t>Перечни, приложенные к </a:t>
            </a:r>
            <a:r>
              <a:rPr lang="ru-RU" sz="1600" i="1" kern="0" dirty="0" smtClean="0">
                <a:solidFill>
                  <a:srgbClr val="3C230A"/>
                </a:solidFill>
                <a:latin typeface="Times New Roman"/>
              </a:rPr>
              <a:t>настоящему </a:t>
            </a:r>
            <a:r>
              <a:rPr lang="ru-RU" sz="1600" i="1" kern="0" dirty="0">
                <a:solidFill>
                  <a:srgbClr val="3C230A"/>
                </a:solidFill>
                <a:latin typeface="Times New Roman"/>
              </a:rPr>
              <a:t>Соглашению, составляют неотъемлемую часть части I настоящего </a:t>
            </a:r>
            <a:r>
              <a:rPr lang="ru-RU" sz="1600" i="1" kern="0" dirty="0" smtClean="0">
                <a:solidFill>
                  <a:srgbClr val="3C230A"/>
                </a:solidFill>
                <a:latin typeface="Times New Roman"/>
              </a:rPr>
              <a:t>Соглашения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»;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u="sng" kern="0" dirty="0">
                <a:solidFill>
                  <a:srgbClr val="3C230A"/>
                </a:solidFill>
                <a:latin typeface="Times New Roman"/>
              </a:rPr>
              <a:t>Все Перечни состоят из 4 частей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тариф РНБ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(сельскохозяйственные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и несельскохозяйственные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товары); преференциальный тариф; уступки по нетарифным мерам;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сельскохозяйственные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товары: обязательства по ограничению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субсидирования;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Члены ВТО не вправе согласовать в своих Перечнях уступок обращение, не соответствующее базовым обязательствам перед ВТО (</a:t>
            </a:r>
            <a:r>
              <a:rPr lang="de-DE" sz="1600" kern="0" dirty="0">
                <a:solidFill>
                  <a:srgbClr val="3C230A"/>
                </a:solidFill>
                <a:latin typeface="Times New Roman"/>
              </a:rPr>
              <a:t>EC – </a:t>
            </a:r>
            <a:r>
              <a:rPr lang="de-DE" sz="1600" kern="0" dirty="0" err="1">
                <a:solidFill>
                  <a:srgbClr val="3C230A"/>
                </a:solidFill>
                <a:latin typeface="Times New Roman"/>
              </a:rPr>
              <a:t>Bananas</a:t>
            </a:r>
            <a:r>
              <a:rPr lang="de-DE" sz="1600" kern="0" dirty="0">
                <a:solidFill>
                  <a:srgbClr val="3C230A"/>
                </a:solidFill>
                <a:latin typeface="Times New Roman"/>
              </a:rPr>
              <a:t> III (1997)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, АО): член ВТО не вправе «уменьшать свои обязательства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»;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Большинство Перечней структурированы в соответствии с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Гармонизированной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системой описания товаров.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3547228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152400"/>
            <a:ext cx="8839199" cy="774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Толкование Перечней уступок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562600"/>
          </a:xfrm>
        </p:spPr>
        <p:txBody>
          <a:bodyPr>
            <a:noAutofit/>
          </a:bodyPr>
          <a:lstStyle/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Перечни являются «</a:t>
            </a:r>
            <a:r>
              <a:rPr lang="ru-RU" sz="1600" i="1" kern="0" dirty="0">
                <a:solidFill>
                  <a:srgbClr val="3C230A"/>
                </a:solidFill>
                <a:latin typeface="Times New Roman"/>
              </a:rPr>
              <a:t>охваченными соглашениями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» (в смысле ДРС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)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  <a:sym typeface="Wingdings"/>
              </a:rPr>
              <a:t>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Ст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. 3.2 ДРС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применяется для толкования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Перечней;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Положения охваченных соглашений должны толковаться в соответствии с обычными правилами толкования международного публичного права (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ст. 3.2 </a:t>
            </a:r>
            <a:r>
              <a:rPr lang="ru-RU" sz="1600" b="1" kern="0" dirty="0" err="1">
                <a:solidFill>
                  <a:srgbClr val="3C230A"/>
                </a:solidFill>
                <a:latin typeface="Times New Roman"/>
              </a:rPr>
              <a:t>ДРС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), т.е.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ст. 31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и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32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Венской конвенции о праве 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международных договоров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1969 г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. (ВКПМД)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endParaRPr lang="ru-RU" sz="1600" b="1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b="1" u="sng" kern="0" dirty="0">
                <a:solidFill>
                  <a:srgbClr val="3C230A"/>
                </a:solidFill>
                <a:latin typeface="Times New Roman"/>
              </a:rPr>
              <a:t>ЕС – </a:t>
            </a:r>
            <a:r>
              <a:rPr lang="en-GB" sz="1600" b="1" u="sng" kern="0" dirty="0" smtClean="0">
                <a:solidFill>
                  <a:srgbClr val="3C230A"/>
                </a:solidFill>
                <a:latin typeface="Times New Roman"/>
              </a:rPr>
              <a:t>Computer Equipment</a:t>
            </a:r>
            <a:r>
              <a:rPr lang="ru-RU" sz="1600" b="1" u="sng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b="1" u="sng" kern="0" dirty="0">
                <a:solidFill>
                  <a:srgbClr val="3C230A"/>
                </a:solidFill>
                <a:latin typeface="Times New Roman"/>
              </a:rPr>
              <a:t>(1998 г.)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применяются ли тарифные уступки ЕС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в отношении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оборудования для автоматической обработки данных к компьютерному оборудованию </a:t>
            </a:r>
            <a:r>
              <a:rPr lang="de-DE" sz="1600" kern="0" dirty="0">
                <a:solidFill>
                  <a:srgbClr val="3C230A"/>
                </a:solidFill>
                <a:latin typeface="Times New Roman"/>
              </a:rPr>
              <a:t>LAN </a:t>
            </a:r>
            <a:r>
              <a:rPr lang="en-US" sz="1600" kern="0" dirty="0">
                <a:solidFill>
                  <a:srgbClr val="3C230A"/>
                </a:solidFill>
                <a:latin typeface="Times New Roman"/>
              </a:rPr>
              <a:t>(local area network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, локальная вычислительная сеть</a:t>
            </a:r>
            <a:r>
              <a:rPr lang="en-US" sz="1600" kern="0" dirty="0">
                <a:solidFill>
                  <a:srgbClr val="3C230A"/>
                </a:solidFill>
                <a:latin typeface="Times New Roman"/>
              </a:rPr>
              <a:t>)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? – Третейская группа: да, в силу обоснованных ожиданий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США;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АО: нет, т.к. это не соответствует общим намерениям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сторон;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b="1" u="sng" kern="0" dirty="0">
                <a:solidFill>
                  <a:srgbClr val="3C230A"/>
                </a:solidFill>
                <a:latin typeface="Times New Roman"/>
              </a:rPr>
              <a:t>ЕС – </a:t>
            </a:r>
            <a:r>
              <a:rPr lang="en-GB" sz="1600" b="1" u="sng" kern="0" dirty="0" smtClean="0">
                <a:solidFill>
                  <a:srgbClr val="3C230A"/>
                </a:solidFill>
                <a:latin typeface="Times New Roman"/>
              </a:rPr>
              <a:t>Chicken cuts </a:t>
            </a:r>
            <a:r>
              <a:rPr lang="ru-RU" sz="1600" b="1" u="sng" kern="0" dirty="0" smtClean="0">
                <a:solidFill>
                  <a:srgbClr val="3C230A"/>
                </a:solidFill>
                <a:latin typeface="Times New Roman"/>
              </a:rPr>
              <a:t>(</a:t>
            </a:r>
            <a:r>
              <a:rPr lang="ru-RU" sz="1600" b="1" u="sng" kern="0" dirty="0">
                <a:solidFill>
                  <a:srgbClr val="3C230A"/>
                </a:solidFill>
                <a:latin typeface="Times New Roman"/>
              </a:rPr>
              <a:t>2005 г.)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Перечни составлены на основании Гармонизированной системы. Этот консенсус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–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соглашение между членами ВТО, «относящееся к договору, которое было достигнуто между всеми участниками в связи с заключением договора» (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ст. 31(2)(а) </a:t>
            </a:r>
            <a:r>
              <a:rPr lang="ru-RU" sz="1600" b="1" kern="0" dirty="0" err="1">
                <a:solidFill>
                  <a:srgbClr val="3C230A"/>
                </a:solidFill>
                <a:latin typeface="Times New Roman"/>
              </a:rPr>
              <a:t>ВКПМД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) – </a:t>
            </a:r>
            <a:r>
              <a:rPr lang="ru-RU" sz="1600" kern="0" dirty="0" err="1">
                <a:solidFill>
                  <a:srgbClr val="3C230A"/>
                </a:solidFill>
                <a:latin typeface="Times New Roman"/>
              </a:rPr>
              <a:t>Марракешского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 соглашения. Поэтому этот консенсус является контекстом </a:t>
            </a:r>
            <a:r>
              <a:rPr lang="ru-RU" sz="1600" kern="0" dirty="0" err="1">
                <a:solidFill>
                  <a:srgbClr val="3C230A"/>
                </a:solidFill>
                <a:latin typeface="Times New Roman"/>
              </a:rPr>
              <a:t>Марраккешского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 соглашения (ст. 31(2) ВКПМД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)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  <a:sym typeface="Wingdings"/>
              </a:rPr>
              <a:t>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Гармонизированная система (включая пояснения к главам – </a:t>
            </a:r>
            <a:r>
              <a:rPr lang="de-DE" sz="1600" kern="0" dirty="0">
                <a:solidFill>
                  <a:srgbClr val="3C230A"/>
                </a:solidFill>
                <a:latin typeface="Times New Roman"/>
              </a:rPr>
              <a:t>Chapter </a:t>
            </a:r>
            <a:r>
              <a:rPr lang="en-US" sz="1600" kern="0" dirty="0">
                <a:solidFill>
                  <a:srgbClr val="3C230A"/>
                </a:solidFill>
                <a:latin typeface="Times New Roman"/>
              </a:rPr>
              <a:t>Notes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и пояснительные записки – </a:t>
            </a:r>
            <a:r>
              <a:rPr lang="de-DE" sz="1600" kern="0" dirty="0">
                <a:solidFill>
                  <a:srgbClr val="3C230A"/>
                </a:solidFill>
                <a:latin typeface="Times New Roman"/>
              </a:rPr>
              <a:t>E</a:t>
            </a:r>
            <a:r>
              <a:rPr lang="en-US" sz="1600" kern="0" dirty="0" err="1">
                <a:solidFill>
                  <a:srgbClr val="3C230A"/>
                </a:solidFill>
                <a:latin typeface="Times New Roman"/>
              </a:rPr>
              <a:t>xplanatory</a:t>
            </a:r>
            <a:r>
              <a:rPr lang="en-US" sz="1600" kern="0" dirty="0">
                <a:solidFill>
                  <a:srgbClr val="3C230A"/>
                </a:solidFill>
                <a:latin typeface="Times New Roman"/>
              </a:rPr>
              <a:t> Notes)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имеет значение для толкования уступок членов ВТО по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тарифам;</a:t>
            </a:r>
            <a:endParaRPr lang="en-US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Практика классификации товаров во время ведения переговоров по тарифам также имеет значение для толкования тарифных уступок. Это – часть обстоятельств заключения </a:t>
            </a:r>
            <a:r>
              <a:rPr lang="ru-RU" sz="1600" kern="0" dirty="0" err="1">
                <a:solidFill>
                  <a:srgbClr val="3C230A"/>
                </a:solidFill>
                <a:latin typeface="Times New Roman"/>
              </a:rPr>
              <a:t>Марракешского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 соглашения (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ст. 32 </a:t>
            </a:r>
            <a:r>
              <a:rPr lang="ru-RU" sz="1600" b="1" kern="0" dirty="0" err="1">
                <a:solidFill>
                  <a:srgbClr val="3C230A"/>
                </a:solidFill>
                <a:latin typeface="Times New Roman"/>
              </a:rPr>
              <a:t>ВКПМД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). Поэтому эта практика может применяться как дополнительное средство толкования (</a:t>
            </a:r>
            <a:r>
              <a:rPr lang="ru-RU" sz="1600" b="1" u="sng" kern="0" dirty="0">
                <a:solidFill>
                  <a:srgbClr val="3C230A"/>
                </a:solidFill>
                <a:latin typeface="Times New Roman"/>
              </a:rPr>
              <a:t>ЕС – </a:t>
            </a:r>
            <a:r>
              <a:rPr lang="en-GB" sz="1600" b="1" u="sng" kern="0" dirty="0" smtClean="0">
                <a:solidFill>
                  <a:srgbClr val="3C230A"/>
                </a:solidFill>
                <a:latin typeface="Times New Roman"/>
              </a:rPr>
              <a:t>Computer Equipment </a:t>
            </a:r>
            <a:r>
              <a:rPr lang="ru-RU" sz="1600" b="1" u="sng" kern="0" dirty="0" smtClean="0">
                <a:solidFill>
                  <a:srgbClr val="3C230A"/>
                </a:solidFill>
                <a:latin typeface="Times New Roman"/>
              </a:rPr>
              <a:t>(</a:t>
            </a:r>
            <a:r>
              <a:rPr lang="ru-RU" sz="1600" b="1" u="sng" kern="0" dirty="0">
                <a:solidFill>
                  <a:srgbClr val="3C230A"/>
                </a:solidFill>
                <a:latin typeface="Times New Roman"/>
              </a:rPr>
              <a:t>1998 г.)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, доклад АО).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1207774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730" y="152400"/>
            <a:ext cx="88392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Защита тарифных уступок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84654"/>
            <a:ext cx="8763000" cy="5715000"/>
          </a:xfrm>
        </p:spPr>
        <p:txBody>
          <a:bodyPr>
            <a:noAutofit/>
          </a:bodyPr>
          <a:lstStyle/>
          <a:p>
            <a:pPr algn="just"/>
            <a:r>
              <a:rPr lang="ru-RU" sz="1400" b="1" u="sng" kern="0" dirty="0">
                <a:solidFill>
                  <a:srgbClr val="3C230A"/>
                </a:solidFill>
                <a:latin typeface="Times New Roman"/>
              </a:rPr>
              <a:t>Основное правило – ст. </a:t>
            </a:r>
            <a:r>
              <a:rPr lang="de-DE" sz="1400" b="1" u="sng" kern="0" dirty="0">
                <a:solidFill>
                  <a:srgbClr val="3C230A"/>
                </a:solidFill>
                <a:latin typeface="Times New Roman"/>
              </a:rPr>
              <a:t>II</a:t>
            </a:r>
            <a:r>
              <a:rPr lang="en-US" sz="1400" b="1" u="sng" kern="0" dirty="0">
                <a:solidFill>
                  <a:srgbClr val="3C230A"/>
                </a:solidFill>
                <a:latin typeface="Times New Roman"/>
              </a:rPr>
              <a:t>:1 </a:t>
            </a:r>
            <a:r>
              <a:rPr lang="ru-RU" sz="1400" b="1" u="sng" kern="0" dirty="0">
                <a:solidFill>
                  <a:srgbClr val="3C230A"/>
                </a:solidFill>
                <a:latin typeface="Times New Roman"/>
              </a:rPr>
              <a:t>ГАТТ-1994:</a:t>
            </a:r>
          </a:p>
          <a:p>
            <a:pPr marL="0" indent="0" algn="just">
              <a:buNone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1. </a:t>
            </a:r>
          </a:p>
          <a:p>
            <a:pPr marL="514350" indent="-514350" algn="just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Каждая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Договаривающаяся Сторона предоставляет торговле других Договаривающихся Сторон режим не менее благоприятный, чем тот, который предусматривается в соответствующей части соответствующего Перечня, приложенного к настоящему Соглашению.</a:t>
            </a:r>
          </a:p>
          <a:p>
            <a:pPr marL="514350" indent="-514350" algn="just">
              <a:buAutoNum type="alphaLcParenR" startAt="2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Товары, указанные в части I Перечня, относящегося к любой Договаривающейся Стороне, которые являются товарами территорий других Договаривающихся Сторон, при ввозе на территорию, к которой относится Перечень, и при условии соблюдения условий или оговорок, указанных в этом Перечне, освобождаются от обычных таможенных пошлин, превышающих пошлины, которые установлены и предусмотрены в нем. (…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)</a:t>
            </a:r>
          </a:p>
          <a:p>
            <a:pPr algn="just"/>
            <a:r>
              <a:rPr lang="en-GB" sz="1200" b="1" u="sng" kern="0" dirty="0" smtClean="0">
                <a:solidFill>
                  <a:srgbClr val="3C230A"/>
                </a:solidFill>
                <a:latin typeface="Times New Roman"/>
              </a:rPr>
              <a:t>Argentina</a:t>
            </a:r>
            <a:r>
              <a:rPr lang="ru-RU" sz="1200" b="1" u="sng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200" b="1" u="sng" kern="0" dirty="0">
                <a:solidFill>
                  <a:srgbClr val="3C230A"/>
                </a:solidFill>
                <a:latin typeface="Times New Roman"/>
              </a:rPr>
              <a:t>– </a:t>
            </a:r>
            <a:r>
              <a:rPr lang="en-GB" sz="1200" b="1" u="sng" kern="0" dirty="0" smtClean="0">
                <a:solidFill>
                  <a:srgbClr val="3C230A"/>
                </a:solidFill>
                <a:latin typeface="Times New Roman"/>
              </a:rPr>
              <a:t>Textiles and apparel </a:t>
            </a:r>
            <a:r>
              <a:rPr lang="ru-RU" sz="1200" b="1" u="sng" kern="0" dirty="0" smtClean="0">
                <a:solidFill>
                  <a:srgbClr val="3C230A"/>
                </a:solidFill>
                <a:latin typeface="Times New Roman"/>
              </a:rPr>
              <a:t>(</a:t>
            </a:r>
            <a:r>
              <a:rPr lang="ru-RU" sz="1200" b="1" u="sng" kern="0" dirty="0">
                <a:solidFill>
                  <a:srgbClr val="3C230A"/>
                </a:solidFill>
                <a:latin typeface="Times New Roman"/>
              </a:rPr>
              <a:t>1998 г.)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, АО: соотношение ст.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 II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:1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(а) и 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II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:1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(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b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),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первая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фраза: ст. 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II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:1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(а) – общий запрет предоставлять менее благоприятный режим импорту, чем тот, который предусмотрен Перечнем данного члена ВТО; 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II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:1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(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b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) – запрет конкретной практики, которая всегда противоречит ст. 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II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:1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(а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Перечень Аргентины: 35%, адвалорная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таможенная пошлина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для текстиля и одежды. Однако на практике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Аргентина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применяла б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ó</a:t>
            </a:r>
            <a:r>
              <a:rPr lang="ru-RU" sz="1200" kern="0" dirty="0" err="1">
                <a:solidFill>
                  <a:srgbClr val="3C230A"/>
                </a:solidFill>
                <a:latin typeface="Times New Roman"/>
              </a:rPr>
              <a:t>льшую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из 2 ставок: 35% (адвалорная) или минимальная специфическая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таможенная пошлина.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АО: если вид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таможенной пошлины,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применяемый на практике, выше, чем вид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таможенной пошлины,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согласованный в Перечне, то такой вид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таможенной пошлины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не соответствует праву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ВТО;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en-GB" sz="1200" b="1" u="sng" kern="0" dirty="0" smtClean="0">
                <a:solidFill>
                  <a:srgbClr val="3C230A"/>
                </a:solidFill>
                <a:latin typeface="Times New Roman"/>
              </a:rPr>
              <a:t>Canada – Dairy </a:t>
            </a:r>
            <a:r>
              <a:rPr lang="ru-RU" sz="1200" b="1" u="sng" kern="0" dirty="0" smtClean="0">
                <a:solidFill>
                  <a:srgbClr val="3C230A"/>
                </a:solidFill>
                <a:latin typeface="Times New Roman"/>
              </a:rPr>
              <a:t>(</a:t>
            </a:r>
            <a:r>
              <a:rPr lang="ru-RU" sz="1200" b="1" u="sng" kern="0" dirty="0">
                <a:solidFill>
                  <a:srgbClr val="3C230A"/>
                </a:solidFill>
                <a:latin typeface="Times New Roman"/>
              </a:rPr>
              <a:t>1999 г.),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АО: обычное значение слов «при условии соблюдения условий или оговорок, указанных в этом Перечне» – эти уступки не наносят ущерба и подчинены и поэтому ограничены «условиями или оговорками», указанными в Перечне этого члена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ВТО</a:t>
            </a:r>
            <a:r>
              <a:rPr lang="en-GB" sz="12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en-GB" sz="1200" kern="0" dirty="0" smtClean="0">
                <a:solidFill>
                  <a:srgbClr val="3C230A"/>
                </a:solidFill>
                <a:latin typeface="Times New Roman"/>
                <a:sym typeface="Wingdings"/>
              </a:rPr>
              <a:t></a:t>
            </a:r>
            <a:r>
              <a:rPr lang="en-US" sz="12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Т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екст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в Перечне члена ВТО под заголовком «Прочие условия» имеет ограничивающее действия на содержание или объем уступки или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обязательства;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b="1" u="sng" kern="0" dirty="0">
                <a:solidFill>
                  <a:srgbClr val="3C230A"/>
                </a:solidFill>
                <a:latin typeface="Times New Roman"/>
              </a:rPr>
              <a:t>ЕС – </a:t>
            </a:r>
            <a:r>
              <a:rPr lang="en-GB" sz="1200" b="1" u="sng" kern="0" dirty="0" smtClean="0">
                <a:solidFill>
                  <a:srgbClr val="3C230A"/>
                </a:solidFill>
                <a:latin typeface="Times New Roman"/>
              </a:rPr>
              <a:t>Chicken cuts </a:t>
            </a:r>
            <a:r>
              <a:rPr lang="ru-RU" sz="1200" b="1" u="sng" kern="0" dirty="0" smtClean="0">
                <a:solidFill>
                  <a:srgbClr val="3C230A"/>
                </a:solidFill>
                <a:latin typeface="Times New Roman"/>
              </a:rPr>
              <a:t>(</a:t>
            </a:r>
            <a:r>
              <a:rPr lang="ru-RU" sz="1200" b="1" u="sng" kern="0" dirty="0">
                <a:solidFill>
                  <a:srgbClr val="3C230A"/>
                </a:solidFill>
                <a:latin typeface="Times New Roman"/>
              </a:rPr>
              <a:t>2005 г.):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ЕС стал по-новому классифицировать просоленную замороженную курятину без костей.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Таможенная пошлина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по этой позиции была выше, чем для куриного мяса.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ЕС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считал, что соль важна для длительного хранения мяса. Таиланд и Бразилия были не согласны с этим. И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третейская группа,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и АО согласились с Таиландом и Бразилией и не согласились с ЕС: термин «просоленное» (мясо) не подразумевает долгосрочное хранение; поэтому курятина в кусочках подлежит обложению менее высокими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таможенными пошлинами;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Государство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может применять менее высокие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таможенные пошлины,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чем согласованные в Перечне. На жаргоне ВТО разница между связанным тарифом и применяемой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таможенной пошлиной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называется «вода» (</a:t>
            </a:r>
            <a:r>
              <a:rPr lang="de-DE" sz="1200" i="1" kern="0" dirty="0" err="1">
                <a:solidFill>
                  <a:srgbClr val="3C230A"/>
                </a:solidFill>
                <a:latin typeface="Times New Roman"/>
              </a:rPr>
              <a:t>water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) или «</a:t>
            </a:r>
            <a:r>
              <a:rPr lang="de-DE" sz="1200" i="1" kern="0" dirty="0" err="1">
                <a:solidFill>
                  <a:srgbClr val="3C230A"/>
                </a:solidFill>
                <a:latin typeface="Times New Roman"/>
              </a:rPr>
              <a:t>binding</a:t>
            </a:r>
            <a:r>
              <a:rPr lang="de-DE" sz="1200" i="1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de-DE" sz="1200" i="1" kern="0" dirty="0" err="1">
                <a:solidFill>
                  <a:srgbClr val="3C230A"/>
                </a:solidFill>
                <a:latin typeface="Times New Roman"/>
              </a:rPr>
              <a:t>overhang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». Член ВТО – реципиент товара вправе увеличивать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таможенную пошлину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в пределах этой «воды».</a:t>
            </a:r>
            <a:endParaRPr lang="en-US" sz="12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419799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08" y="0"/>
            <a:ext cx="8946292" cy="914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Введение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486400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Без доступа на рынок других стран нет международной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торговли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  <a:sym typeface="Wingdings"/>
              </a:rPr>
              <a:t></a:t>
            </a:r>
            <a:r>
              <a:rPr lang="en-US" sz="14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Д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ля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торговцев товарами и услугами важно, чтобы такой доступ был надежным и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предсказуемым;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Поэтому правила о доступе на рынке для товаров и услуг – </a:t>
            </a: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ядро права 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ВТО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Доступ на рынок может быть затруднен или ограничен разными способами; самые распространенные: </a:t>
            </a:r>
            <a:r>
              <a:rPr lang="ru-RU" sz="1400" b="1" u="sng" kern="0" dirty="0">
                <a:solidFill>
                  <a:srgbClr val="3C230A"/>
                </a:solidFill>
                <a:latin typeface="Times New Roman"/>
              </a:rPr>
              <a:t>тарифные и нетарифные </a:t>
            </a:r>
            <a:r>
              <a:rPr lang="ru-RU" sz="1400" b="1" u="sng" kern="0" dirty="0" smtClean="0">
                <a:solidFill>
                  <a:srgbClr val="3C230A"/>
                </a:solidFill>
                <a:latin typeface="Times New Roman"/>
              </a:rPr>
              <a:t>барьеры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Тарифные барьеры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 прежде всего – </a:t>
            </a:r>
            <a:r>
              <a:rPr lang="ru-RU" sz="1400" u="sng" kern="0" dirty="0">
                <a:solidFill>
                  <a:srgbClr val="3C230A"/>
                </a:solidFill>
                <a:latin typeface="Times New Roman"/>
              </a:rPr>
              <a:t>импортные таможенные пошлины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; также другие налоги и сборы на импорт (и экспорт!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Тарифные барьеры играют роль для торговли товарами, но не играют практически никакой роли для торговли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услугами;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Нетарифные барьеры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 остаточная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категория;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в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ключают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в себя количественные ограничения (квоты) и «иные нетарифные барьеры» (отсутствие / недостаток прозрачности в регулировании торговли, несправедливое или произвольное применение правил торговли, таможенные формальности, технические барьеры в торговле, санитарные и фитосанитарные меры,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государственные закупки);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Преамбула </a:t>
            </a:r>
            <a:r>
              <a:rPr lang="ru-RU" sz="1400" b="1" kern="0" dirty="0" err="1">
                <a:solidFill>
                  <a:srgbClr val="3C230A"/>
                </a:solidFill>
                <a:latin typeface="Times New Roman"/>
              </a:rPr>
              <a:t>Марракешского</a:t>
            </a: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 соглашения об учреждении ВТО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 </a:t>
            </a:r>
            <a:endParaRPr lang="en-US" sz="1400" kern="0" dirty="0" smtClean="0">
              <a:solidFill>
                <a:srgbClr val="3C230A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400" i="1" kern="0" dirty="0">
                <a:solidFill>
                  <a:srgbClr val="3C230A"/>
                </a:solidFill>
                <a:latin typeface="Times New Roman"/>
              </a:rPr>
              <a:t>отношения в области торговли (…) должны осуществляться с целью повышения жизненного уровня, обеспечения полной занятости и значительного и постоянного роста (…)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» и экономического развития «</a:t>
            </a:r>
            <a:r>
              <a:rPr lang="ru-RU" sz="1400" i="1" kern="0" dirty="0">
                <a:solidFill>
                  <a:srgbClr val="3C230A"/>
                </a:solidFill>
                <a:latin typeface="Times New Roman"/>
              </a:rPr>
              <a:t>путем достижения взаимных и обоюдно выгодных договоренностей, направленных на значительное сокращение тарифов и других препятствий в торговле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»;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Наряду с устранением дискриминации значительно сокращение (не)тарифных барьеров – ключевой инструмент ВТО для достижения ее общих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целей;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Тарифные барьеры разрешены как таковые, но </a:t>
            </a:r>
            <a:r>
              <a:rPr lang="ru-RU" sz="1400" u="sng" kern="0" dirty="0">
                <a:solidFill>
                  <a:srgbClr val="3C230A"/>
                </a:solidFill>
                <a:latin typeface="Times New Roman"/>
              </a:rPr>
              <a:t>ограничены верхними пределами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.</a:t>
            </a:r>
            <a:endParaRPr lang="en-US" sz="14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386528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000" b="1" kern="0" dirty="0">
                <a:solidFill>
                  <a:srgbClr val="00A3DF"/>
                </a:solidFill>
                <a:latin typeface="Times New Roman"/>
              </a:rPr>
              <a:t>Изменение / прекращение тарифных </a:t>
            </a:r>
            <a:r>
              <a:rPr lang="ru-RU" sz="3000" b="1" kern="0" dirty="0" smtClean="0">
                <a:solidFill>
                  <a:srgbClr val="00A3DF"/>
                </a:solidFill>
                <a:latin typeface="Times New Roman"/>
              </a:rPr>
              <a:t>уступок</a:t>
            </a:r>
            <a:r>
              <a:rPr lang="en-US" sz="3000" b="1" kern="0" dirty="0" smtClean="0">
                <a:solidFill>
                  <a:srgbClr val="00A3DF"/>
                </a:solidFill>
                <a:latin typeface="Times New Roman"/>
              </a:rPr>
              <a:t> (1)</a:t>
            </a:r>
            <a:endParaRPr lang="en-US" sz="30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70" y="990600"/>
            <a:ext cx="8839200" cy="5562600"/>
          </a:xfrm>
        </p:spPr>
        <p:txBody>
          <a:bodyPr>
            <a:noAutofit/>
          </a:bodyPr>
          <a:lstStyle/>
          <a:p>
            <a:pPr algn="just"/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400" b="1" kern="0" dirty="0">
                <a:solidFill>
                  <a:srgbClr val="3C230A"/>
                </a:solidFill>
                <a:latin typeface="Times New Roman"/>
              </a:rPr>
              <a:t>XXVIII</a:t>
            </a: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:1</a:t>
            </a:r>
            <a:r>
              <a:rPr lang="en-US" sz="1400" b="1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ГАТТ-1994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 «(…) В </a:t>
            </a:r>
            <a:r>
              <a:rPr lang="ru-RU" sz="1400" kern="0" dirty="0" err="1">
                <a:solidFill>
                  <a:srgbClr val="3C230A"/>
                </a:solidFill>
                <a:latin typeface="Times New Roman"/>
              </a:rPr>
              <a:t>1-ый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 день каждого 3-летнего периода, первый из которых начинается с 1 января 1958 г. (или в первый день любого иного периода, который может быть установлен Договаривающимися Сторонами большинством в 2/3 голосов), Договаривающаяся Сторона (в дальнейшем именуемая в настоящей статье "Договаривающаяся Сторона-заявитель") путем переговоров и соглашения с любой Договаривающейся Стороной, с которой первоначально такая уступка была согласована, и с любой другой Договаривающейся Стороной, которая по определению Договаривающихся Сторон является главным поставщиком (эти две категории Договаривающихся Сторон, вместе с Договаривающейся Стороной-заявителем, в дальнейшем именуются в настоящей статье "Договаривающиеся Стороны, заинтересованные в первую очередь"), и при условии консультаций с любой другой Договаривающейся Стороной, которая, по определению Договаривающихся Сторон существенно заинтересована в такой уступке, может изменить или отозвать уступку, включенную в соответствующий Перечень, приложенный к настоящему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Соглашению»;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+ см. также </a:t>
            </a: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«Пояснительные замечания и дополнительные положения» (= Приложение </a:t>
            </a:r>
            <a:r>
              <a:rPr lang="de-DE" sz="1400" b="1" kern="0" dirty="0">
                <a:solidFill>
                  <a:srgbClr val="3C230A"/>
                </a:solidFill>
                <a:latin typeface="Times New Roman"/>
              </a:rPr>
              <a:t>I </a:t>
            </a: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к ГАТТ-1994).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Например,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пояснение 4 к ст.</a:t>
            </a:r>
            <a:r>
              <a:rPr lang="de-DE" sz="1400" kern="0" dirty="0">
                <a:solidFill>
                  <a:srgbClr val="3C230A"/>
                </a:solidFill>
                <a:latin typeface="Times New Roman"/>
              </a:rPr>
              <a:t> XXVIII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:1</a:t>
            </a:r>
            <a:r>
              <a:rPr lang="en-US" sz="14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ГАТТ-1994: «Договаривающаяся Сторона имеет заинтересованность как главный поставщик, если эта Договаривающаяся Сторона в продолжение разумного периода времени до начала переговоров занимала более крупную долю на рынке Договаривающейся Стороны-заявителя, чем Договаривающаяся Сторона, с которой первоначально была согласована уступка, или же, по мнению Договаривающихся Сторон, занимала бы такую более крупную долю в отсутствие дискриминационных количественных ограничений, которые применяются Договаривающейся Стороной-заявителем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»;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Договоренность о толковании </a:t>
            </a: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ru-RU" sz="1400" b="1" kern="0" dirty="0" err="1">
                <a:solidFill>
                  <a:srgbClr val="3C230A"/>
                </a:solidFill>
                <a:latin typeface="Times New Roman"/>
              </a:rPr>
              <a:t>XXVIII</a:t>
            </a:r>
            <a:r>
              <a:rPr lang="ru-RU" sz="1400" b="1" kern="0" dirty="0">
                <a:solidFill>
                  <a:srgbClr val="3C230A"/>
                </a:solidFill>
                <a:latin typeface="Times New Roman"/>
              </a:rPr>
              <a:t> ГАТТ-1994, п. 1: </a:t>
            </a:r>
            <a:r>
              <a:rPr lang="ru-RU" sz="1400" kern="0" dirty="0">
                <a:solidFill>
                  <a:srgbClr val="3C230A"/>
                </a:solidFill>
                <a:latin typeface="Times New Roman"/>
              </a:rPr>
              <a:t>член, имеющий наиболее высокую долю экспорта, затронутого уступкой (т.е. экспорта товара на рынок члена, изменяющего или отзывающего уступку), в его общем экспорте, считается основным заинтересованным поставщиком, если он уже не имеет первоначальных переговорных прав или не является основным заинтересованным поставщиком на основании ст. </a:t>
            </a:r>
            <a:r>
              <a:rPr lang="ru-RU" sz="1400" kern="0" dirty="0" err="1">
                <a:solidFill>
                  <a:srgbClr val="3C230A"/>
                </a:solidFill>
                <a:latin typeface="Times New Roman"/>
              </a:rPr>
              <a:t>XXVIII:1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.</a:t>
            </a:r>
            <a:endParaRPr lang="ru-RU" sz="14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140863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6817"/>
            <a:ext cx="89154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000" b="1" kern="0" dirty="0">
                <a:solidFill>
                  <a:srgbClr val="00A3DF"/>
                </a:solidFill>
                <a:latin typeface="Times New Roman"/>
              </a:rPr>
              <a:t>Изменение / прекращение тарифных </a:t>
            </a:r>
            <a:r>
              <a:rPr lang="ru-RU" sz="3000" b="1" kern="0" dirty="0" smtClean="0">
                <a:solidFill>
                  <a:srgbClr val="00A3DF"/>
                </a:solidFill>
                <a:latin typeface="Times New Roman"/>
              </a:rPr>
              <a:t>уступок</a:t>
            </a:r>
            <a:r>
              <a:rPr lang="en-US" sz="3000" b="1" kern="0" dirty="0" smtClean="0">
                <a:solidFill>
                  <a:srgbClr val="00A3DF"/>
                </a:solidFill>
                <a:latin typeface="Times New Roman"/>
              </a:rPr>
              <a:t> (2)</a:t>
            </a:r>
            <a:endParaRPr lang="en-US" sz="30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14399"/>
            <a:ext cx="8595154" cy="5758249"/>
          </a:xfrm>
        </p:spPr>
        <p:txBody>
          <a:bodyPr>
            <a:noAutofit/>
          </a:bodyPr>
          <a:lstStyle/>
          <a:p>
            <a:pPr algn="just"/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«Пояснительные замечания и дополнительные положения» (= Приложение </a:t>
            </a:r>
            <a:r>
              <a:rPr lang="de-DE" sz="1400" b="1" kern="0" dirty="0" smtClean="0">
                <a:solidFill>
                  <a:srgbClr val="3C230A"/>
                </a:solidFill>
                <a:latin typeface="Times New Roman"/>
              </a:rPr>
              <a:t>I 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к ГАТТ-1994) к ст.</a:t>
            </a:r>
            <a:r>
              <a:rPr lang="de-DE" sz="1400" b="1" kern="0" dirty="0" smtClean="0">
                <a:solidFill>
                  <a:srgbClr val="3C230A"/>
                </a:solidFill>
                <a:latin typeface="Times New Roman"/>
              </a:rPr>
              <a:t> XXVIII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:1</a:t>
            </a:r>
            <a:r>
              <a:rPr lang="en-US" sz="1400" b="1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ГАТТ-1994, пояснение 7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: </a:t>
            </a:r>
          </a:p>
          <a:p>
            <a:pPr marL="0" indent="0" algn="just">
              <a:buNone/>
            </a:pP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400" i="1" kern="0" dirty="0" smtClean="0">
                <a:solidFill>
                  <a:srgbClr val="3C230A"/>
                </a:solidFill>
                <a:latin typeface="Times New Roman"/>
              </a:rPr>
              <a:t>Выражение "существенно заинтересованная" не поддается точному определению и, соответственно, может представить затруднения для Договаривающихся Сторон. Однако имеется в виду, чтобы оно применялось как охватывающее только те Договаривающиеся Стороны, которые занимают или, в отсутствие дискриминационных количественных ограничений, затрагивающих их экспорт, занимали бы, как можно было бы с разумным основанием полагать, значительную долю на рынке Договаривающейся Стороны, намеревающейся изменить или отозвать уступку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». </a:t>
            </a:r>
          </a:p>
          <a:p>
            <a:pPr marL="0" indent="0" algn="just">
              <a:buNone/>
            </a:pP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«Значительная доля» = 10%</a:t>
            </a:r>
          </a:p>
          <a:p>
            <a:pPr algn="just"/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Цель переговоров по изменению / прекращению - ст. </a:t>
            </a:r>
            <a:r>
              <a:rPr lang="de-DE" sz="1400" b="1" kern="0" dirty="0" smtClean="0">
                <a:solidFill>
                  <a:srgbClr val="3C230A"/>
                </a:solidFill>
                <a:latin typeface="Times New Roman"/>
              </a:rPr>
              <a:t>XXVIII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:2</a:t>
            </a:r>
            <a:r>
              <a:rPr lang="en-US" sz="1400" b="1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ГАТТ-1994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: сохранить общий уровень взаимных и взаимовыгодных уступок, не менее благоприятный для торговли, чем предусмотренный в ГАТТ-1994 до этих переговоров. См. также решение арбитра по делу ЕС – </a:t>
            </a:r>
            <a:r>
              <a:rPr lang="de-DE" sz="1400" kern="0" dirty="0" err="1" smtClean="0">
                <a:solidFill>
                  <a:srgbClr val="3C230A"/>
                </a:solidFill>
                <a:latin typeface="Times New Roman"/>
              </a:rPr>
              <a:t>ACP</a:t>
            </a:r>
            <a:r>
              <a:rPr lang="de-DE" sz="14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en-US" sz="1400" kern="0" dirty="0" smtClean="0">
                <a:solidFill>
                  <a:srgbClr val="3C230A"/>
                </a:solidFill>
                <a:latin typeface="Times New Roman"/>
              </a:rPr>
              <a:t>Partnership Agreement – Recourse to Arbitration Pursuant to the Decision of 14 November 2001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Член ВТО вправе изменить или отозвать уступки, даже если другие члены ВТО с этим не согласны (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400" b="1" kern="0" dirty="0" smtClean="0">
                <a:solidFill>
                  <a:srgbClr val="3C230A"/>
                </a:solidFill>
                <a:latin typeface="Times New Roman"/>
              </a:rPr>
              <a:t>XXVIII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:3</a:t>
            </a:r>
            <a:r>
              <a:rPr lang="en-US" sz="1400" b="1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ГАТТ-1994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). В этом случае другие члены ВТО (главный поставщик или существенно заинтересованный) вправе также отозвать существенно эквивалентные уступки;</a:t>
            </a:r>
          </a:p>
          <a:p>
            <a:pPr algn="just"/>
            <a:r>
              <a:rPr lang="ru-RU" sz="1400" b="1" u="sng" kern="0" dirty="0" smtClean="0">
                <a:solidFill>
                  <a:srgbClr val="3C230A"/>
                </a:solidFill>
                <a:latin typeface="Times New Roman"/>
              </a:rPr>
              <a:t>2012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 г.: Украина потребовала изменения уступок по 371 тарифной позиции всего через 4 года после вступления в ВТО. Многие члены ВТО выступили против;</a:t>
            </a:r>
          </a:p>
          <a:p>
            <a:pPr algn="just"/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400" b="1" kern="0" dirty="0" smtClean="0">
                <a:solidFill>
                  <a:srgbClr val="3C230A"/>
                </a:solidFill>
                <a:latin typeface="Times New Roman"/>
              </a:rPr>
              <a:t>XVIII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:7</a:t>
            </a:r>
            <a:r>
              <a:rPr lang="en-US" sz="1400" b="1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400" b="1" kern="0" dirty="0" smtClean="0">
                <a:solidFill>
                  <a:srgbClr val="3C230A"/>
                </a:solidFill>
                <a:latin typeface="Times New Roman"/>
              </a:rPr>
              <a:t>ГАТТ-1994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: развивающиеся члены ВТО вправе изменить или отменить уступку, включенную в соответствующий Перечень, для содействия создания отдельной отрасли промышленности. Но начиная с 1995 г. ни одно развивающееся государство не ссылалось на ст. </a:t>
            </a:r>
            <a:r>
              <a:rPr lang="de-DE" sz="1400" kern="0" dirty="0" smtClean="0">
                <a:solidFill>
                  <a:srgbClr val="3C230A"/>
                </a:solidFill>
                <a:latin typeface="Times New Roman"/>
              </a:rPr>
              <a:t>XVIII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:7</a:t>
            </a:r>
            <a:r>
              <a:rPr lang="en-US" sz="14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400" kern="0" dirty="0" smtClean="0">
                <a:solidFill>
                  <a:srgbClr val="3C230A"/>
                </a:solidFill>
                <a:latin typeface="Times New Roman"/>
              </a:rPr>
              <a:t>ГАТТ-1994 в обоснование изменения / отмены тарифных уступок.</a:t>
            </a:r>
            <a:endParaRPr lang="en-US" sz="14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28526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152400"/>
            <a:ext cx="8762999" cy="68855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Обложение импорта </a:t>
            </a:r>
            <a:r>
              <a:rPr lang="ru-RU" sz="3600" b="1" kern="0" dirty="0" smtClean="0">
                <a:solidFill>
                  <a:srgbClr val="00A3DF"/>
                </a:solidFill>
                <a:latin typeface="Times New Roman"/>
              </a:rPr>
              <a:t>таможенными пошлинами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638800"/>
          </a:xfrm>
        </p:spPr>
        <p:txBody>
          <a:bodyPr>
            <a:noAutofit/>
          </a:bodyPr>
          <a:lstStyle/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Таможенная классификация товара</a:t>
            </a: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Определение таможенной стоимости товара</a:t>
            </a: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Определение страны происхождения товара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.</a:t>
            </a:r>
          </a:p>
          <a:p>
            <a:pPr marL="514350" indent="-514350" algn="just">
              <a:buAutoNum type="arabicPeriod"/>
            </a:pP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1400" b="1" u="sng" kern="0" dirty="0" smtClean="0">
                <a:solidFill>
                  <a:srgbClr val="3C230A"/>
                </a:solidFill>
                <a:latin typeface="Times New Roman"/>
              </a:rPr>
              <a:t>Таможенная </a:t>
            </a:r>
            <a:r>
              <a:rPr lang="ru-RU" sz="1400" b="1" u="sng" kern="0" dirty="0">
                <a:solidFill>
                  <a:srgbClr val="3C230A"/>
                </a:solidFill>
                <a:latin typeface="Times New Roman"/>
              </a:rPr>
              <a:t>классификация товара</a:t>
            </a:r>
          </a:p>
          <a:p>
            <a:pPr algn="just">
              <a:buFontTx/>
              <a:buChar char="-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Право ВТО не занимается этим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вопросом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>
              <a:buFontTx/>
              <a:buChar char="-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Однако в силу </a:t>
            </a:r>
            <a:r>
              <a:rPr lang="ru-RU" sz="1200" kern="0" dirty="0" err="1">
                <a:solidFill>
                  <a:srgbClr val="3C230A"/>
                </a:solidFill>
                <a:latin typeface="Times New Roman"/>
              </a:rPr>
              <a:t>РНБ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(ст. 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I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:1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ГАТТ-1994) независимо от классификации товара один и тот же тариф должен применяться к аналогичным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товарам;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>
              <a:buFontTx/>
              <a:buChar char="-"/>
            </a:pP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Международная Конвенция о Гармонизированной системе описания и кодирования товаров (Брюссель, </a:t>
            </a:r>
            <a:r>
              <a:rPr lang="ru-RU" sz="1200" b="1" kern="0" dirty="0" smtClean="0">
                <a:solidFill>
                  <a:srgbClr val="3C230A"/>
                </a:solidFill>
                <a:latin typeface="Times New Roman"/>
              </a:rPr>
              <a:t>14 июня 1983 г.)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д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ля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РФ вступила в силу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1 января 1997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г. (Постановление Правительства РФ от 03.04.1996 г. № 372). На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1 января 2013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г. 207 государств, территорий и таможенных или экономических союзов применяли Гармонизированную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систему;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>
              <a:buFontTx/>
              <a:buChar char="-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Гармонизированная система пересматривается каждые 4-6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лет;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>
              <a:buFontTx/>
              <a:buChar char="-"/>
            </a:pP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3.1(а) Конвенции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«С учетом исключений, перечисленных в ст. 4, каждая Договаривающаяся Сторона настоящей Конвенции (…) обязуется по отношению к своим таможенно-тарифной и статистическим номенклатурам:</a:t>
            </a:r>
          </a:p>
          <a:p>
            <a:pPr marL="971550" lvl="1" indent="-571500" algn="just">
              <a:buAutoNum type="roman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использовать все товарные позиции и субпозиции Гармонизированной системы, а также относящиеся к ним цифровые коды без каких-либо дополнений или изменений;</a:t>
            </a:r>
          </a:p>
          <a:p>
            <a:pPr marL="971550" lvl="1" indent="-571500" algn="just">
              <a:buAutoNum type="roman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применять основные правила интерпретации Гармонизированной системы, а также все примечания к разделам, группам, товарным позициям и субпозициям и не изменять содержания разделов, групп, товарных позиций или субпозиций Гармонизированной системы;</a:t>
            </a:r>
          </a:p>
          <a:p>
            <a:pPr marL="971550" lvl="1" indent="-571500" algn="just">
              <a:buAutoNum type="roman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соблюдать порядок кодирования, принятый в Гармонизированной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системе».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>
              <a:buFontTx/>
              <a:buChar char="-"/>
            </a:pPr>
            <a:endParaRPr lang="ru-RU" sz="1200" kern="0" dirty="0" smtClean="0">
              <a:solidFill>
                <a:srgbClr val="3C230A"/>
              </a:solidFill>
              <a:latin typeface="Times New Roman"/>
            </a:endParaRPr>
          </a:p>
          <a:p>
            <a:pPr algn="just">
              <a:buFontTx/>
              <a:buChar char="-"/>
            </a:pP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Гармонизированная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система не является соглашением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ВТО, но она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имеет значение для толкования Перечней ВТО и тарифных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уступок;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>
              <a:buFontTx/>
              <a:buChar char="-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Споры между субъектами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хоз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я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йственной деятельности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и государствами относительно классификации товаров рассматриваются в национальных судах. Споры между участниками Конвенции рассматривают Комитет по Гармонизированной системе или Совет таможенного сотрудничества.</a:t>
            </a:r>
            <a:endParaRPr lang="en-US" sz="12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12755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297" y="76200"/>
            <a:ext cx="8763000" cy="685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Оценка таможенной стоимости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5" y="609600"/>
            <a:ext cx="8953500" cy="6019800"/>
          </a:xfrm>
        </p:spPr>
        <p:txBody>
          <a:bodyPr>
            <a:noAutofit/>
          </a:bodyPr>
          <a:lstStyle/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Большинство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таможенных пошлин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–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адвалорные, поэтому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главное для расчета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таможенной пошлины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на конкретный товар – определить его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стоимость;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VII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ГАТТ-1994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, Пояснение к ней, Соглашение по применению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VII ГАТТ-1994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(оно же – «Соглашение о таможенной оценке»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VII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:2(а) ГАТТ-1994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«Оценка ввезенного товара для таможенных целей должна основываться на действительной стоимости ввезенного товара, в отношении которого применяется пошлина, или аналогичного товара, и не должна основываться на стоимости товара отечественного происхождения или на произвольной или фиктивной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стоимости»;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200" i="1" kern="0" dirty="0">
                <a:solidFill>
                  <a:srgbClr val="3C230A"/>
                </a:solidFill>
                <a:latin typeface="Times New Roman"/>
              </a:rPr>
              <a:t>Действительная стоимость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» – цена, по которой, во время и в месте, определенных законодательством страны ввоза, такой или аналогичный товар продается или предлагается для продажи при обычном ходе торговли в условиях полной конкуренции. В той степени, в которой количество такого или аналогичного товара по отдельной сделке влияет на цену, цена, подлежащая рассмотрению, должна единообразно сопоставляться либо </a:t>
            </a:r>
          </a:p>
          <a:p>
            <a:pPr marL="971550" lvl="1" indent="-571500" algn="just">
              <a:buAutoNum type="roman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со сравнимыми количествами, либо </a:t>
            </a:r>
          </a:p>
          <a:p>
            <a:pPr marL="971550" lvl="1" indent="-571500" algn="just">
              <a:buAutoNum type="roman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 количествами, не менее благоприятными для импортера, чем те, в которых больший объем товара продается при торговле между странами ввоза и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вывоза;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1.1 Соглашения о таможенной оценке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«Таможенной стоимостью импортируемых товаров является цена сделки, т.е. цена, фактически уплаченная или подлежащая уплате за товары, проданные на экспорт в страну импорта, скорректированная в соответствии с положениями ст.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8»;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Обычно эта цена указана в инвойсе (счете-фактуре), договоре или заказе на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товар;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Если таможенная стоимость не может быть определена на основе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1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, она определяется при помощи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2 – 7</a:t>
            </a:r>
            <a:r>
              <a:rPr lang="en-US" sz="1200" b="1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(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именно в таком порядке!):</a:t>
            </a:r>
          </a:p>
          <a:p>
            <a:pPr lvl="1" algn="just">
              <a:buFontTx/>
              <a:buChar char="-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стоимость сделки с идентичными или подобными товарами (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2 – 3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);</a:t>
            </a:r>
          </a:p>
          <a:p>
            <a:pPr lvl="1" algn="just">
              <a:buFontTx/>
              <a:buChar char="-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метод вычетов (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5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);</a:t>
            </a:r>
          </a:p>
          <a:p>
            <a:pPr lvl="1" algn="just">
              <a:buFontTx/>
              <a:buChar char="-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расчетная стоимость (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6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); и</a:t>
            </a:r>
          </a:p>
          <a:p>
            <a:pPr lvl="1" algn="just">
              <a:buFontTx/>
              <a:buChar char="-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резервный (</a:t>
            </a:r>
            <a:r>
              <a:rPr lang="en-US" sz="1200" kern="0" dirty="0" err="1">
                <a:solidFill>
                  <a:srgbClr val="3C230A"/>
                </a:solidFill>
                <a:latin typeface="Times New Roman"/>
              </a:rPr>
              <a:t>fall-back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) метод (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7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de-DE" sz="1200" b="1" u="sng" kern="0" dirty="0" err="1">
                <a:solidFill>
                  <a:srgbClr val="3C230A"/>
                </a:solidFill>
                <a:latin typeface="Times New Roman"/>
              </a:rPr>
              <a:t>Colombia</a:t>
            </a:r>
            <a:r>
              <a:rPr lang="de-DE" sz="1200" b="1" u="sng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en-US" sz="1200" b="1" u="sng" kern="0" dirty="0">
                <a:solidFill>
                  <a:srgbClr val="3C230A"/>
                </a:solidFill>
                <a:latin typeface="Times New Roman"/>
              </a:rPr>
              <a:t>– Ports of Entry (</a:t>
            </a:r>
            <a:r>
              <a:rPr lang="en-US" sz="1200" b="1" u="sng" kern="0" dirty="0" smtClean="0">
                <a:solidFill>
                  <a:srgbClr val="3C230A"/>
                </a:solidFill>
                <a:latin typeface="Times New Roman"/>
              </a:rPr>
              <a:t>2009</a:t>
            </a:r>
            <a:r>
              <a:rPr lang="ru-RU" sz="1200" b="1" u="sng" kern="0" dirty="0" smtClean="0">
                <a:solidFill>
                  <a:srgbClr val="3C230A"/>
                </a:solidFill>
                <a:latin typeface="Times New Roman"/>
              </a:rPr>
              <a:t> г.</a:t>
            </a:r>
            <a:r>
              <a:rPr lang="en-US" sz="1200" b="1" u="sng" kern="0" dirty="0" smtClean="0">
                <a:solidFill>
                  <a:srgbClr val="3C230A"/>
                </a:solidFill>
                <a:latin typeface="Times New Roman"/>
              </a:rPr>
              <a:t>)</a:t>
            </a:r>
            <a:r>
              <a:rPr lang="en-US" sz="1200" b="1" u="sng" kern="0" dirty="0">
                <a:solidFill>
                  <a:srgbClr val="3C230A"/>
                </a:solidFill>
                <a:latin typeface="Times New Roman"/>
              </a:rPr>
              <a:t>: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один из вопросов – правомерно ли таможенное регулирование Колумбии, требующее от таможенных органов этой страны использовать индикативные цены для оценки таможенной стоимости ввозимых товаров (если только цена сделки не была выше индикативной цены)? –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Третейская группа: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нет; Колумбия нарушила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</a:t>
            </a:r>
            <a:r>
              <a:rPr lang="ru-RU" sz="1200" b="1" kern="0" dirty="0" smtClean="0">
                <a:solidFill>
                  <a:srgbClr val="3C230A"/>
                </a:solidFill>
                <a:latin typeface="Times New Roman"/>
              </a:rPr>
              <a:t>. 1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-3, 5-7 Соглашения о таможенной </a:t>
            </a:r>
            <a:r>
              <a:rPr lang="ru-RU" sz="1200" b="1" kern="0" dirty="0" smtClean="0">
                <a:solidFill>
                  <a:srgbClr val="3C230A"/>
                </a:solidFill>
                <a:latin typeface="Times New Roman"/>
              </a:rPr>
              <a:t>оценке;</a:t>
            </a:r>
            <a:endParaRPr lang="ru-RU" sz="1200" b="1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8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описывает, что еще может добавляться к стоимости товара по сделки для определения таможенной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стоимости;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До сих пор члены ВТО были сочтены нарушившими свои обязательства по ст. 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VII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ГАТТ-1994 в 2 случаях: </a:t>
            </a:r>
            <a:r>
              <a:rPr lang="de-DE" sz="1200" kern="0" dirty="0" err="1">
                <a:solidFill>
                  <a:srgbClr val="3C230A"/>
                </a:solidFill>
                <a:latin typeface="Times New Roman"/>
              </a:rPr>
              <a:t>Colombia</a:t>
            </a:r>
            <a:r>
              <a:rPr lang="de-DE" sz="12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– Ports of Entry (2009)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и </a:t>
            </a:r>
            <a:r>
              <a:rPr lang="en-GB" sz="1200" kern="0" dirty="0" smtClean="0">
                <a:solidFill>
                  <a:srgbClr val="3C230A"/>
                </a:solidFill>
                <a:latin typeface="Times New Roman"/>
              </a:rPr>
              <a:t>Thailand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– </a:t>
            </a:r>
            <a:r>
              <a:rPr lang="en-GB" sz="1200" kern="0" dirty="0" smtClean="0">
                <a:solidFill>
                  <a:srgbClr val="3C230A"/>
                </a:solidFill>
                <a:latin typeface="Times New Roman"/>
              </a:rPr>
              <a:t>Cigarettes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(2011).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6858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259892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685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Определение страны происхождения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8991600" cy="6096000"/>
          </a:xfrm>
        </p:spPr>
        <p:txBody>
          <a:bodyPr>
            <a:noAutofit/>
          </a:bodyPr>
          <a:lstStyle/>
          <a:p>
            <a:pPr algn="just"/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Несмотря на РНБ, 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на импортируемые товары зависят от страны происхождения товаров:</a:t>
            </a:r>
          </a:p>
          <a:p>
            <a:pPr lvl="1" algn="just">
              <a:buFontTx/>
              <a:buChar char="-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Развитая страна, </a:t>
            </a:r>
          </a:p>
          <a:p>
            <a:pPr lvl="1" algn="just">
              <a:buFontTx/>
              <a:buChar char="-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Развивающаяся страна,</a:t>
            </a:r>
          </a:p>
          <a:p>
            <a:pPr lvl="1" algn="just">
              <a:buFontTx/>
              <a:buChar char="-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Наименее развитая страна,</a:t>
            </a:r>
          </a:p>
          <a:p>
            <a:pPr lvl="1" algn="just">
              <a:buFontTx/>
              <a:buChar char="-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Страна, с которой заключен договор об экономической интеграции,</a:t>
            </a:r>
          </a:p>
          <a:p>
            <a:pPr lvl="1" algn="just">
              <a:buFontTx/>
              <a:buChar char="-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Страна, которая не является членом 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ВТО;</a:t>
            </a:r>
            <a:endParaRPr lang="ru-RU" sz="1100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100" b="1" u="sng" kern="0" dirty="0">
                <a:solidFill>
                  <a:srgbClr val="3C230A"/>
                </a:solidFill>
                <a:latin typeface="Times New Roman"/>
              </a:rPr>
              <a:t>3 метода:</a:t>
            </a:r>
          </a:p>
          <a:p>
            <a:pPr marL="857250" lvl="2" indent="-457200" algn="just">
              <a:buFontTx/>
              <a:buChar char="-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добавленной стоимости (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например, 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в стране А создано 50% стоимости конечного товара); </a:t>
            </a:r>
          </a:p>
          <a:p>
            <a:pPr marL="857250" lvl="2" indent="-457200" algn="just">
              <a:buFontTx/>
              <a:buChar char="-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изменения тарифной классификации (в результате 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обработки или переработки 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меняется код товара по ТН ВЭД);</a:t>
            </a:r>
          </a:p>
          <a:p>
            <a:pPr marL="857250" lvl="2" indent="-457200" algn="just">
              <a:buFontTx/>
              <a:buChar char="-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квалифицирующих процессов (в стране А товар подвергся определенным технологическим операциям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100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100" u="sng" kern="0" dirty="0">
                <a:solidFill>
                  <a:srgbClr val="3C230A"/>
                </a:solidFill>
                <a:latin typeface="Times New Roman"/>
              </a:rPr>
              <a:t>Ни в ГАТТ-1947, ни в ГАТТ-1994 нет конкретных правил на этот </a:t>
            </a:r>
            <a:r>
              <a:rPr lang="ru-RU" sz="1100" u="sng" kern="0" dirty="0" smtClean="0">
                <a:solidFill>
                  <a:srgbClr val="3C230A"/>
                </a:solidFill>
                <a:latin typeface="Times New Roman"/>
              </a:rPr>
              <a:t>счет;</a:t>
            </a:r>
            <a:endParaRPr lang="ru-RU" sz="1100" u="sng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100" b="1" kern="0" dirty="0">
                <a:solidFill>
                  <a:srgbClr val="3C230A"/>
                </a:solidFill>
                <a:latin typeface="Times New Roman"/>
              </a:rPr>
              <a:t>Соглашение по правилам происхождения (</a:t>
            </a:r>
            <a:r>
              <a:rPr lang="en-US" sz="1100" b="1" kern="0" dirty="0">
                <a:solidFill>
                  <a:srgbClr val="3C230A"/>
                </a:solidFill>
                <a:latin typeface="Times New Roman"/>
              </a:rPr>
              <a:t>Agreement on Rules of Origin</a:t>
            </a:r>
            <a:r>
              <a:rPr lang="ru-RU" sz="1100" b="1" kern="0" dirty="0">
                <a:solidFill>
                  <a:srgbClr val="3C230A"/>
                </a:solidFill>
                <a:latin typeface="Times New Roman"/>
              </a:rPr>
              <a:t>) входит в Приложение 1А к Соглашению </a:t>
            </a:r>
            <a:r>
              <a:rPr lang="ru-RU" sz="1100" b="1" kern="0" dirty="0" smtClean="0">
                <a:solidFill>
                  <a:srgbClr val="3C230A"/>
                </a:solidFill>
                <a:latin typeface="Times New Roman"/>
              </a:rPr>
              <a:t>ВТО;</a:t>
            </a:r>
            <a:endParaRPr lang="ru-RU" sz="1100" b="1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Это соглашение различает между преференциальными и </a:t>
            </a:r>
            <a:r>
              <a:rPr lang="ru-RU" sz="1100" kern="0" dirty="0" err="1" smtClean="0">
                <a:solidFill>
                  <a:srgbClr val="3C230A"/>
                </a:solidFill>
                <a:latin typeface="Times New Roman"/>
              </a:rPr>
              <a:t>непреференциальными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правилами:</a:t>
            </a:r>
          </a:p>
          <a:p>
            <a:pPr marL="857250" lvl="2" indent="-457200" algn="just">
              <a:buFontTx/>
              <a:buChar char="-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Большинство положений Соглашения по правилам происхождения посвящено именно </a:t>
            </a:r>
            <a:r>
              <a:rPr lang="ru-RU" sz="1100" kern="0" dirty="0" err="1" smtClean="0">
                <a:solidFill>
                  <a:srgbClr val="3C230A"/>
                </a:solidFill>
                <a:latin typeface="Times New Roman"/>
              </a:rPr>
              <a:t>непреференциальным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 правилам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marL="857250" lvl="2" indent="-457200" algn="just">
              <a:buFontTx/>
              <a:buChar char="-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Преференциальные правила служат для ответа на вопрос, пользуются ли ввозимые товары преференциальным обращением (например, поскольку ввозятся из наименее развитых стран или из стран – партнеров по экономической интеграции). 20% мировой торговли осуществляется на преференциальной основе. К ним применяются те же стандарты, что и к </a:t>
            </a:r>
            <a:r>
              <a:rPr lang="ru-RU" sz="1100" kern="0" dirty="0" err="1" smtClean="0">
                <a:solidFill>
                  <a:srgbClr val="3C230A"/>
                </a:solidFill>
                <a:latin typeface="Times New Roman"/>
              </a:rPr>
              <a:t>непреференциальным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правилам (прозрачность, позитивные стандарты, административные правила, судебный контроль, запрет обратной силы, конфиденциальность), см. </a:t>
            </a:r>
            <a:r>
              <a:rPr lang="ru-RU" sz="1100" b="1" kern="0" dirty="0">
                <a:solidFill>
                  <a:srgbClr val="3C230A"/>
                </a:solidFill>
                <a:latin typeface="Times New Roman"/>
              </a:rPr>
              <a:t>Приложение </a:t>
            </a:r>
            <a:r>
              <a:rPr lang="de-DE" sz="1100" b="1" kern="0" dirty="0">
                <a:solidFill>
                  <a:srgbClr val="3C230A"/>
                </a:solidFill>
                <a:latin typeface="Times New Roman"/>
              </a:rPr>
              <a:t>II </a:t>
            </a:r>
            <a:r>
              <a:rPr lang="ru-RU" sz="1100" b="1" kern="0" dirty="0">
                <a:solidFill>
                  <a:srgbClr val="3C230A"/>
                </a:solidFill>
                <a:latin typeface="Times New Roman"/>
              </a:rPr>
              <a:t>к </a:t>
            </a:r>
            <a:r>
              <a:rPr lang="ru-RU" sz="1100" b="1" kern="0" dirty="0" smtClean="0">
                <a:solidFill>
                  <a:srgbClr val="3C230A"/>
                </a:solidFill>
                <a:latin typeface="Times New Roman"/>
              </a:rPr>
              <a:t>Соглашению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Для </a:t>
            </a:r>
            <a:r>
              <a:rPr lang="ru-RU" sz="1100" kern="0" dirty="0" err="1">
                <a:solidFill>
                  <a:srgbClr val="3C230A"/>
                </a:solidFill>
                <a:latin typeface="Times New Roman"/>
              </a:rPr>
              <a:t>непреференциальных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 правил соглашение 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предусматривает 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рабочую программу по гармонизации (изначальный срок: июль 1998 г., </a:t>
            </a:r>
            <a:r>
              <a:rPr lang="ru-RU" sz="1100" b="1" kern="0" dirty="0" smtClean="0">
                <a:solidFill>
                  <a:srgbClr val="3C230A"/>
                </a:solidFill>
                <a:latin typeface="Times New Roman"/>
              </a:rPr>
              <a:t>ст.</a:t>
            </a:r>
            <a:r>
              <a:rPr lang="en-US" sz="1100" b="1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100" b="1" kern="0" dirty="0" smtClean="0">
                <a:solidFill>
                  <a:srgbClr val="3C230A"/>
                </a:solidFill>
                <a:latin typeface="Times New Roman"/>
              </a:rPr>
              <a:t>9.2 </a:t>
            </a:r>
            <a:r>
              <a:rPr lang="ru-RU" sz="1100" b="1" kern="0" dirty="0">
                <a:solidFill>
                  <a:srgbClr val="3C230A"/>
                </a:solidFill>
                <a:latin typeface="Times New Roman"/>
              </a:rPr>
              <a:t>Соглашения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; не соблюден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)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100" b="1" kern="0" dirty="0">
                <a:solidFill>
                  <a:srgbClr val="3C230A"/>
                </a:solidFill>
                <a:latin typeface="Times New Roman"/>
              </a:rPr>
              <a:t>Ст. 2 Соглашения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: стандарты, применимые в течение переходного периода (т.е. до гармонизации </a:t>
            </a:r>
            <a:r>
              <a:rPr lang="ru-RU" sz="1100" kern="0" dirty="0" err="1">
                <a:solidFill>
                  <a:srgbClr val="3C230A"/>
                </a:solidFill>
                <a:latin typeface="Times New Roman"/>
              </a:rPr>
              <a:t>непреференциальных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 правил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100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До сих пор был только 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один 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спор в рамках ВТО, касавшийся правил определения страны происхождения товара: </a:t>
            </a:r>
            <a:r>
              <a:rPr lang="de-DE" sz="1100" kern="0" dirty="0">
                <a:solidFill>
                  <a:srgbClr val="3C230A"/>
                </a:solidFill>
                <a:latin typeface="Times New Roman"/>
              </a:rPr>
              <a:t>US </a:t>
            </a:r>
            <a:r>
              <a:rPr lang="de-DE" sz="1100" kern="0" dirty="0" smtClean="0">
                <a:solidFill>
                  <a:srgbClr val="3C230A"/>
                </a:solidFill>
                <a:latin typeface="Times New Roman"/>
              </a:rPr>
              <a:t>–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en-US" sz="1100" kern="0" dirty="0" smtClean="0">
                <a:solidFill>
                  <a:srgbClr val="3C230A"/>
                </a:solidFill>
                <a:latin typeface="Times New Roman"/>
              </a:rPr>
              <a:t>Textiles </a:t>
            </a:r>
            <a:r>
              <a:rPr lang="en-US" sz="1100" kern="0" dirty="0">
                <a:solidFill>
                  <a:srgbClr val="3C230A"/>
                </a:solidFill>
                <a:latin typeface="Times New Roman"/>
              </a:rPr>
              <a:t>Rules of Origin (2003)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. 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Третейская группа: </a:t>
            </a:r>
            <a:r>
              <a:rPr lang="ru-RU" sz="1100" b="1" kern="0" dirty="0">
                <a:solidFill>
                  <a:srgbClr val="3C230A"/>
                </a:solidFill>
                <a:latin typeface="Times New Roman"/>
              </a:rPr>
              <a:t>ст. 2 Соглашения 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по правилам происхождения не говорит, что государство ДОЛЖНО сделать; она говорит о том, чего государство НЕ ДОЛЖНО делать. </a:t>
            </a:r>
            <a:r>
              <a:rPr lang="ru-RU" sz="1100" kern="0" dirty="0" err="1">
                <a:solidFill>
                  <a:srgbClr val="3C230A"/>
                </a:solidFill>
                <a:latin typeface="Times New Roman"/>
              </a:rPr>
              <a:t>Т.о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., у членов ВТО есть довольно широкая свобода усмотрения в этих рамках. ДРС отказал Индии в удовлетворении ее 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требования;</a:t>
            </a:r>
            <a:endParaRPr lang="ru-RU" sz="1100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Как только </a:t>
            </a:r>
            <a:r>
              <a:rPr lang="ru-RU" sz="1100" kern="0" dirty="0" err="1">
                <a:solidFill>
                  <a:srgbClr val="3C230A"/>
                </a:solidFill>
                <a:latin typeface="Times New Roman"/>
              </a:rPr>
              <a:t>непреференциальные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 правила будут гармонизированы, все члены ВТО должны применять один и тот же пакет </a:t>
            </a:r>
            <a:r>
              <a:rPr lang="ru-RU" sz="1100" kern="0" dirty="0" err="1">
                <a:solidFill>
                  <a:srgbClr val="3C230A"/>
                </a:solidFill>
                <a:latin typeface="Times New Roman"/>
              </a:rPr>
              <a:t>непреференциальных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 правил происхождения для всех целей (</a:t>
            </a:r>
            <a:r>
              <a:rPr lang="ru-RU" sz="1100" b="1" kern="0" dirty="0">
                <a:solidFill>
                  <a:srgbClr val="3C230A"/>
                </a:solidFill>
                <a:latin typeface="Times New Roman"/>
              </a:rPr>
              <a:t>ст. 3(а) Соглашения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100" kern="0" dirty="0">
              <a:solidFill>
                <a:srgbClr val="3C230A"/>
              </a:solidFill>
              <a:latin typeface="Times New Roman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Более того, страной происхождения конкретного товара будет считаться либо страна, где товар получен полностью, либо (если в производстве товара участвует более, чем </a:t>
            </a:r>
            <a:r>
              <a:rPr lang="ru-RU" sz="1100" kern="0" dirty="0" err="1" smtClean="0">
                <a:solidFill>
                  <a:srgbClr val="3C230A"/>
                </a:solidFill>
                <a:latin typeface="Times New Roman"/>
              </a:rPr>
              <a:t>ожна</a:t>
            </a:r>
            <a:r>
              <a:rPr lang="ru-RU" sz="11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страна) в которой была осуществлена последняя значительная переработка. Однако до сих пор члены ВТО не смогли договориться между собой, что считать «страной, где товар получен полностью» и что такое «значительная переработка» (изменение кода по </a:t>
            </a:r>
            <a:r>
              <a:rPr lang="ru-RU" sz="1100" kern="0" dirty="0" err="1">
                <a:solidFill>
                  <a:srgbClr val="3C230A"/>
                </a:solidFill>
                <a:latin typeface="Times New Roman"/>
              </a:rPr>
              <a:t>ТН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100" kern="0" dirty="0" err="1">
                <a:solidFill>
                  <a:srgbClr val="3C230A"/>
                </a:solidFill>
                <a:latin typeface="Times New Roman"/>
              </a:rPr>
              <a:t>ВЭД</a:t>
            </a:r>
            <a:r>
              <a:rPr lang="ru-RU" sz="1100" kern="0" dirty="0">
                <a:solidFill>
                  <a:srgbClr val="3C230A"/>
                </a:solidFill>
                <a:latin typeface="Times New Roman"/>
              </a:rPr>
              <a:t> или определенный % добавленной стоимости).</a:t>
            </a:r>
            <a:endParaRPr lang="en-US" sz="11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35310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685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200" b="1" kern="0" dirty="0">
                <a:solidFill>
                  <a:srgbClr val="00A3DF"/>
                </a:solidFill>
                <a:latin typeface="Times New Roman"/>
              </a:rPr>
              <a:t>Прочие пошлины и сборы на </a:t>
            </a:r>
            <a:r>
              <a:rPr lang="ru-RU" sz="3200" b="1" kern="0" dirty="0" smtClean="0">
                <a:solidFill>
                  <a:srgbClr val="00A3DF"/>
                </a:solidFill>
                <a:latin typeface="Times New Roman"/>
              </a:rPr>
              <a:t>импорт (1)</a:t>
            </a:r>
            <a:endParaRPr lang="en-US" sz="32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616058"/>
            <a:ext cx="8877300" cy="6019800"/>
          </a:xfrm>
        </p:spPr>
        <p:txBody>
          <a:bodyPr>
            <a:noAutofit/>
          </a:bodyPr>
          <a:lstStyle/>
          <a:p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Обязательные платежи, которые не являются обычными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таможенными пошлинами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(</a:t>
            </a:r>
            <a:r>
              <a:rPr lang="en-US" sz="1200" i="1" kern="0" dirty="0">
                <a:solidFill>
                  <a:srgbClr val="3C230A"/>
                </a:solidFill>
                <a:latin typeface="Times New Roman"/>
              </a:rPr>
              <a:t>ordinary customs duties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)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, но взимаются по факту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импорта;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Это – остаточная категория (</a:t>
            </a:r>
            <a:r>
              <a:rPr lang="de-DE" sz="1200" i="1" kern="0" dirty="0">
                <a:solidFill>
                  <a:srgbClr val="3C230A"/>
                </a:solidFill>
                <a:latin typeface="Times New Roman"/>
              </a:rPr>
              <a:t>residual </a:t>
            </a:r>
            <a:r>
              <a:rPr lang="de-DE" sz="1200" i="1" kern="0" dirty="0" err="1">
                <a:solidFill>
                  <a:srgbClr val="3C230A"/>
                </a:solidFill>
                <a:latin typeface="Times New Roman"/>
              </a:rPr>
              <a:t>category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).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Отличие от «обычных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таможенных </a:t>
            </a:r>
            <a:r>
              <a:rPr lang="ru-RU" sz="1200" kern="0" dirty="0" err="1" smtClean="0">
                <a:solidFill>
                  <a:srgbClr val="3C230A"/>
                </a:solidFill>
                <a:latin typeface="Times New Roman"/>
              </a:rPr>
              <a:t>пошоин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»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было проведено в деле </a:t>
            </a:r>
            <a:r>
              <a:rPr lang="de-DE" sz="1200" b="1" u="sng" kern="0" dirty="0">
                <a:solidFill>
                  <a:srgbClr val="3C230A"/>
                </a:solidFill>
                <a:latin typeface="Times New Roman"/>
              </a:rPr>
              <a:t>Chile </a:t>
            </a:r>
            <a:r>
              <a:rPr lang="en-US" sz="1200" b="1" u="sng" kern="0" dirty="0">
                <a:solidFill>
                  <a:srgbClr val="3C230A"/>
                </a:solidFill>
                <a:latin typeface="Times New Roman"/>
              </a:rPr>
              <a:t>– Price Band System (2002)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</a:t>
            </a:r>
            <a:endParaRPr lang="en-US" sz="1200" kern="0" dirty="0" smtClean="0">
              <a:solidFill>
                <a:srgbClr val="3C230A"/>
              </a:solidFill>
              <a:latin typeface="Times New Roman"/>
            </a:endParaRPr>
          </a:p>
          <a:p>
            <a:pPr marL="0" indent="0">
              <a:buNone/>
            </a:pPr>
            <a:r>
              <a:rPr lang="ru-RU" sz="1200" i="1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200" i="1" kern="0" dirty="0">
                <a:solidFill>
                  <a:srgbClr val="3C230A"/>
                </a:solidFill>
                <a:latin typeface="Times New Roman"/>
              </a:rPr>
              <a:t>не применяются в зависимости от внешних факторов (</a:t>
            </a:r>
            <a:r>
              <a:rPr lang="en-US" sz="1200" i="1" kern="0" dirty="0">
                <a:solidFill>
                  <a:srgbClr val="3C230A"/>
                </a:solidFill>
                <a:latin typeface="Times New Roman"/>
              </a:rPr>
              <a:t>factors of exogenous nature</a:t>
            </a:r>
            <a:r>
              <a:rPr lang="ru-RU" sz="1200" i="1" kern="0" dirty="0">
                <a:solidFill>
                  <a:srgbClr val="3C230A"/>
                </a:solidFill>
                <a:latin typeface="Times New Roman"/>
              </a:rPr>
              <a:t>). С этим не согласился АО, но не предложил свой </a:t>
            </a:r>
            <a:r>
              <a:rPr lang="ru-RU" sz="1200" i="1" kern="0" dirty="0" smtClean="0">
                <a:solidFill>
                  <a:srgbClr val="3C230A"/>
                </a:solidFill>
                <a:latin typeface="Times New Roman"/>
              </a:rPr>
              <a:t>вариант;</a:t>
            </a:r>
            <a:endParaRPr lang="ru-RU" sz="1200" i="1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b="1" u="sng" kern="0" dirty="0">
                <a:solidFill>
                  <a:srgbClr val="3C230A"/>
                </a:solidFill>
                <a:latin typeface="Times New Roman"/>
              </a:rPr>
              <a:t>Виды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дополнительный платеж на импорт (сверх обычной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таможенной пошлины)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; депозит, обеспечивающий уплату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таможенной пошлины;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статистический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налог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без ограничения по верхней границе; таможенный сбор без ограничения по верхней границе; временный дополнительный платеж для экономической стабилизации; валютный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сбор;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Правило, применимое к «прочим пошлинам и сборам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» - 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200" b="1" kern="0" dirty="0" err="1">
                <a:solidFill>
                  <a:srgbClr val="3C230A"/>
                </a:solidFill>
                <a:latin typeface="Times New Roman"/>
              </a:rPr>
              <a:t>II.1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(b)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, </a:t>
            </a:r>
            <a:r>
              <a:rPr lang="ru-RU" sz="1200" b="1" kern="0" dirty="0" smtClean="0">
                <a:solidFill>
                  <a:srgbClr val="3C230A"/>
                </a:solidFill>
                <a:latin typeface="Times New Roman"/>
              </a:rPr>
              <a:t>вторая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фраза ГАТТ-1994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</a:t>
            </a:r>
            <a:endParaRPr lang="en-US" sz="1200" kern="0" dirty="0">
              <a:solidFill>
                <a:srgbClr val="3C230A"/>
              </a:solidFill>
              <a:latin typeface="Times New Roman"/>
            </a:endParaRPr>
          </a:p>
          <a:p>
            <a:pPr marL="0" indent="0">
              <a:buNone/>
            </a:pP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200" i="1" kern="0" dirty="0" smtClean="0">
                <a:solidFill>
                  <a:srgbClr val="3C230A"/>
                </a:solidFill>
                <a:latin typeface="Times New Roman"/>
              </a:rPr>
              <a:t>Такие товары также освобождаются от всех других пошлин или сборов любого рода, установленных на ввоз или в связи с ввозом с превышением тех, которые установлены на дату настоящего Соглашения, или тех, которые прямо и в обязательном порядке налагаются в последующем в силу законодательства, </a:t>
            </a:r>
            <a:r>
              <a:rPr lang="ru-RU" sz="1200" i="1" kern="0" dirty="0">
                <a:solidFill>
                  <a:srgbClr val="3C230A"/>
                </a:solidFill>
                <a:latin typeface="Times New Roman"/>
              </a:rPr>
              <a:t>действующего на эту дату на импортирующей </a:t>
            </a:r>
            <a:r>
              <a:rPr lang="ru-RU" sz="1200" i="1" kern="0" dirty="0" smtClean="0">
                <a:solidFill>
                  <a:srgbClr val="3C230A"/>
                </a:solidFill>
                <a:latin typeface="Times New Roman"/>
              </a:rPr>
              <a:t>территории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»;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Что такое «</a:t>
            </a:r>
            <a:r>
              <a:rPr lang="ru-RU" sz="1200" i="1" kern="0" dirty="0">
                <a:solidFill>
                  <a:srgbClr val="3C230A"/>
                </a:solidFill>
                <a:latin typeface="Times New Roman"/>
              </a:rPr>
              <a:t>дата настоящего Соглашения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»? – См. Договоренность о толковании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ru-RU" sz="1200" b="1" kern="0" dirty="0" err="1">
                <a:solidFill>
                  <a:srgbClr val="3C230A"/>
                </a:solidFill>
                <a:latin typeface="Times New Roman"/>
              </a:rPr>
              <a:t>II:1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(b) ГАТТ-1994, п. 1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«</a:t>
            </a:r>
            <a:r>
              <a:rPr lang="ru-RU" sz="1200" i="1" kern="0" dirty="0">
                <a:solidFill>
                  <a:srgbClr val="3C230A"/>
                </a:solidFill>
                <a:latin typeface="Times New Roman"/>
              </a:rPr>
              <a:t>(…) характер и уровень любых "других пошлин или сборов", взимаемых по связанным тарифным позициям, о которых идет речь в указанном положении, фиксируются в Перечнях уступок, приложенных к ГАТТ-1994, по каждой тарифной позиции, к которой они применяются. При этом такая фиксация не изменяет правового статуса "других пошлин или </a:t>
            </a:r>
            <a:r>
              <a:rPr lang="ru-RU" sz="1200" i="1" kern="0" dirty="0" smtClean="0">
                <a:solidFill>
                  <a:srgbClr val="3C230A"/>
                </a:solidFill>
                <a:latin typeface="Times New Roman"/>
              </a:rPr>
              <a:t>сборов</a:t>
            </a:r>
            <a:r>
              <a:rPr lang="en-GB" sz="1200" i="1" kern="0" dirty="0" smtClean="0">
                <a:solidFill>
                  <a:srgbClr val="3C230A"/>
                </a:solidFill>
                <a:latin typeface="Times New Roman"/>
              </a:rPr>
              <a:t>””</a:t>
            </a:r>
            <a:r>
              <a:rPr lang="ru-RU" sz="1200" i="1" kern="0" dirty="0" smtClean="0">
                <a:solidFill>
                  <a:srgbClr val="3C230A"/>
                </a:solidFill>
                <a:latin typeface="Times New Roman"/>
              </a:rPr>
              <a:t>.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В Перечне есть специальная колонка для указания прочих налогов и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сборов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Только в 2 случаях </a:t>
            </a:r>
            <a:r>
              <a:rPr lang="ru-RU" sz="1200" kern="0" dirty="0" err="1">
                <a:solidFill>
                  <a:srgbClr val="3C230A"/>
                </a:solidFill>
                <a:latin typeface="Times New Roman"/>
              </a:rPr>
              <a:t>ОРС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ВТО счел, что государство нарушило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200" b="1" kern="0" dirty="0" err="1">
                <a:solidFill>
                  <a:srgbClr val="3C230A"/>
                </a:solidFill>
                <a:latin typeface="Times New Roman"/>
              </a:rPr>
              <a:t>II.1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(b)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 ГАТТ-1994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</a:t>
            </a:r>
            <a:r>
              <a:rPr lang="de-DE" sz="1200" b="1" u="sng" kern="0" dirty="0">
                <a:solidFill>
                  <a:srgbClr val="3C230A"/>
                </a:solidFill>
                <a:latin typeface="Times New Roman"/>
              </a:rPr>
              <a:t>Domin</a:t>
            </a:r>
            <a:r>
              <a:rPr lang="en-US" sz="1200" b="1" u="sng" kern="0" dirty="0" err="1">
                <a:solidFill>
                  <a:srgbClr val="3C230A"/>
                </a:solidFill>
                <a:latin typeface="Times New Roman"/>
              </a:rPr>
              <a:t>ican</a:t>
            </a:r>
            <a:r>
              <a:rPr lang="en-US" sz="1200" b="1" u="sng" kern="0" dirty="0">
                <a:solidFill>
                  <a:srgbClr val="3C230A"/>
                </a:solidFill>
                <a:latin typeface="Times New Roman"/>
              </a:rPr>
              <a:t> Republic – Import &amp; Sale of Cigarettes (</a:t>
            </a:r>
            <a:r>
              <a:rPr lang="en-US" sz="1200" b="1" u="sng" kern="0" dirty="0" smtClean="0">
                <a:solidFill>
                  <a:srgbClr val="3C230A"/>
                </a:solidFill>
                <a:latin typeface="Times New Roman"/>
              </a:rPr>
              <a:t>2005</a:t>
            </a:r>
            <a:r>
              <a:rPr lang="ru-RU" sz="1200" b="1" u="sng" kern="0" dirty="0" smtClean="0">
                <a:solidFill>
                  <a:srgbClr val="3C230A"/>
                </a:solidFill>
                <a:latin typeface="Times New Roman"/>
              </a:rPr>
              <a:t> г.</a:t>
            </a:r>
            <a:r>
              <a:rPr lang="en-US" sz="1200" b="1" u="sng" kern="0" dirty="0" smtClean="0">
                <a:solidFill>
                  <a:srgbClr val="3C230A"/>
                </a:solidFill>
                <a:latin typeface="Times New Roman"/>
              </a:rPr>
              <a:t>)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; </a:t>
            </a:r>
            <a:r>
              <a:rPr lang="en-US" sz="1200" b="1" u="sng" kern="0" dirty="0">
                <a:solidFill>
                  <a:srgbClr val="3C230A"/>
                </a:solidFill>
                <a:latin typeface="Times New Roman"/>
              </a:rPr>
              <a:t>Argentina – Textiles and Apparel (</a:t>
            </a:r>
            <a:r>
              <a:rPr lang="en-US" sz="1200" b="1" u="sng" kern="0" dirty="0" smtClean="0">
                <a:solidFill>
                  <a:srgbClr val="3C230A"/>
                </a:solidFill>
                <a:latin typeface="Times New Roman"/>
              </a:rPr>
              <a:t>1998</a:t>
            </a:r>
            <a:r>
              <a:rPr lang="ru-RU" sz="1200" b="1" u="sng" kern="0" dirty="0" smtClean="0">
                <a:solidFill>
                  <a:srgbClr val="3C230A"/>
                </a:solidFill>
                <a:latin typeface="Times New Roman"/>
              </a:rPr>
              <a:t> г.</a:t>
            </a:r>
            <a:r>
              <a:rPr lang="en-US" sz="1200" b="1" u="sng" kern="0" dirty="0" smtClean="0">
                <a:solidFill>
                  <a:srgbClr val="3C230A"/>
                </a:solidFill>
                <a:latin typeface="Times New Roman"/>
              </a:rPr>
              <a:t>)</a:t>
            </a:r>
            <a:r>
              <a:rPr lang="ru-RU" sz="1200" b="1" u="sng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Меры, изъятые из-под применения этих правил =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II.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2 ГАТТ-1994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«Ничто в настоящей статье не препятствует любой Договаривающейся Стороне налагать в любое время на ввоз любого товара:</a:t>
            </a:r>
          </a:p>
          <a:p>
            <a:pPr marL="914400" lvl="1" indent="-514350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сбор, эквивалентный внутреннему налогу, налагаемому в соответствии с положениями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п. 2 ст. 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III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на аналогичный отечественный товар или на товар, из которого импортируемый товар был полностью или частично изготовлен или произведен;</a:t>
            </a:r>
          </a:p>
          <a:p>
            <a:pPr marL="914400" lvl="1" indent="-514350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любую антидемпинговую или компенсационную пошлину, применяемую в соответствии с положениями ст. </a:t>
            </a:r>
            <a:r>
              <a:rPr lang="en-US" sz="1200" kern="0" dirty="0">
                <a:solidFill>
                  <a:srgbClr val="3C230A"/>
                </a:solidFill>
                <a:latin typeface="Times New Roman"/>
              </a:rPr>
              <a:t>VI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marL="914400" lvl="1" indent="-514350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сборы, соразмерные стоимости оказанных услуг.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Большинство споров по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II.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2 ГАТТ-1994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касались пункта с). Такое требование есть в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VIII</a:t>
            </a:r>
            <a:r>
              <a:rPr lang="en-US" sz="1200" b="1" kern="0" dirty="0">
                <a:solidFill>
                  <a:srgbClr val="3C230A"/>
                </a:solidFill>
                <a:latin typeface="Times New Roman"/>
              </a:rPr>
              <a:t>:1(a)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ГАТТ-1994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.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6096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407665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-1524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Прочие пошлины и сборы на импорт </a:t>
            </a:r>
            <a:r>
              <a:rPr lang="ru-RU" sz="3600" b="1" kern="0" dirty="0" smtClean="0">
                <a:solidFill>
                  <a:srgbClr val="00A3DF"/>
                </a:solidFill>
                <a:latin typeface="Times New Roman"/>
              </a:rPr>
              <a:t>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 VIII</a:t>
            </a:r>
            <a:r>
              <a:rPr lang="en-US" sz="1200" b="1" kern="0" dirty="0">
                <a:solidFill>
                  <a:srgbClr val="3C230A"/>
                </a:solidFill>
                <a:latin typeface="Times New Roman"/>
              </a:rPr>
              <a:t>: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4</a:t>
            </a:r>
            <a:r>
              <a:rPr lang="en-US" sz="1200" b="1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ГАТТ-1994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«Положения настоящей статьи распространяются на сборы, платежи, формальности и требования, устанавливаемые правительственными органами в связи с ввозом и вывозом, включая относящиеся к:</a:t>
            </a:r>
          </a:p>
          <a:p>
            <a:pPr marL="914400" lvl="1" indent="-514350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консульским операциям, таким, как выдача консульских инвойсов и сертификатов;</a:t>
            </a:r>
          </a:p>
          <a:p>
            <a:pPr marL="914400" lvl="1" indent="-514350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количественным ограничениям;</a:t>
            </a:r>
          </a:p>
          <a:p>
            <a:pPr marL="914400" lvl="1" indent="-514350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лицензированию;</a:t>
            </a:r>
          </a:p>
          <a:p>
            <a:pPr marL="914400" lvl="1" indent="-514350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валютному контролю;</a:t>
            </a:r>
          </a:p>
          <a:p>
            <a:pPr marL="914400" lvl="1" indent="-514350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услугам по статистике;</a:t>
            </a:r>
          </a:p>
          <a:p>
            <a:pPr marL="914400" lvl="1" indent="-514350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документам, документации и сертификации;</a:t>
            </a:r>
          </a:p>
          <a:p>
            <a:pPr marL="914400" lvl="1" indent="-514350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анализам и инспекции; и</a:t>
            </a:r>
          </a:p>
          <a:p>
            <a:pPr marL="914400" lvl="1" indent="-514350">
              <a:buAutoNum type="alphaLcParenR"/>
            </a:pP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карантину, санитарной службе и фумигации.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6096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35316017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685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Таможенные пошлины на экспорт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42075"/>
            <a:ext cx="8610600" cy="5711125"/>
          </a:xfrm>
        </p:spPr>
        <p:txBody>
          <a:bodyPr>
            <a:noAutofit/>
          </a:bodyPr>
          <a:lstStyle/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Тарифные барьеры для торговли товарами применяются не только для импорта, но и для </a:t>
            </a:r>
            <a:r>
              <a:rPr lang="ru-RU" sz="1200" u="sng" kern="0" dirty="0">
                <a:solidFill>
                  <a:srgbClr val="3C230A"/>
                </a:solidFill>
                <a:latin typeface="Times New Roman"/>
              </a:rPr>
              <a:t>экспорта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(хотя и реже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b="1" u="sng" kern="0" dirty="0">
                <a:solidFill>
                  <a:srgbClr val="3C230A"/>
                </a:solidFill>
                <a:latin typeface="Times New Roman"/>
              </a:rPr>
              <a:t>Экспортные пошлины (таможенные или иные)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– обязательные платежи, подлежащие уплате в силу экспорта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товара;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Считается, что экспортные пошлины больше вредят самому государству, вводящему такие пошлины, а не международной торговле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товарами;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В основном экспортные пошлины налагаются на сырьевые и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сельскохозяйственные товары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, особенно если на них есть стабильный спрос и/или их не хватает на мировом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рынке;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Цели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пополнение бюджета государства; защита и/или поощрение внутреннего производства; защитная мера (при нехватке товара на отечественном рынке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en-US" sz="1200" kern="0" dirty="0" smtClean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Некоторые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члены ВТО считают даже, что экспортные пошлины служат «</a:t>
            </a:r>
            <a:r>
              <a:rPr lang="ru-RU" sz="1200" i="1" kern="0" dirty="0">
                <a:solidFill>
                  <a:srgbClr val="3C230A"/>
                </a:solidFill>
                <a:latin typeface="Times New Roman"/>
              </a:rPr>
              <a:t>косвенными субсидиями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» для отечественных перерабатывающих отраслей промышленности (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например,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в России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Ни ГАТТ-1994, ни иные многосторонние соглашения о торговле товарами </a:t>
            </a:r>
            <a:r>
              <a:rPr lang="ru-RU" sz="1200" b="1" kern="0" dirty="0" smtClean="0">
                <a:solidFill>
                  <a:srgbClr val="3C230A"/>
                </a:solidFill>
                <a:latin typeface="Times New Roman"/>
              </a:rPr>
              <a:t>не запрещают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, </a:t>
            </a:r>
            <a:r>
              <a:rPr lang="ru-RU" sz="1200" b="1" kern="0" dirty="0" smtClean="0">
                <a:solidFill>
                  <a:srgbClr val="3C230A"/>
                </a:solidFill>
                <a:latin typeface="Times New Roman"/>
              </a:rPr>
              <a:t>не регулируют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детально экспортные </a:t>
            </a:r>
            <a:r>
              <a:rPr lang="ru-RU" sz="1200" b="1" kern="0" dirty="0" smtClean="0">
                <a:solidFill>
                  <a:srgbClr val="3C230A"/>
                </a:solidFill>
                <a:latin typeface="Times New Roman"/>
              </a:rPr>
              <a:t>пошлины;</a:t>
            </a:r>
            <a:endParaRPr lang="ru-RU" sz="1200" b="1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Однако по ГАТТ-1994 члены ВТО несут общие обязательства в </a:t>
            </a:r>
            <a:r>
              <a:rPr lang="ru-RU" sz="1200" kern="0" dirty="0" err="1">
                <a:solidFill>
                  <a:srgbClr val="3C230A"/>
                </a:solidFill>
                <a:latin typeface="Times New Roman"/>
              </a:rPr>
              <a:t>т.ч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. в отношении экспортных пошлин (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например,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I</a:t>
            </a:r>
            <a:r>
              <a:rPr lang="en-US" sz="1200" b="1" kern="0" dirty="0">
                <a:solidFill>
                  <a:srgbClr val="3C230A"/>
                </a:solidFill>
                <a:latin typeface="Times New Roman"/>
              </a:rPr>
              <a:t>:1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: РНБ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Некоторые члены ВТО (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например,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Австралия) согласились взять на себя обязательства (и указать их в своем Перечне) по сокращению экспортных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пошлин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II</a:t>
            </a:r>
            <a:r>
              <a:rPr lang="en-US" sz="1200" b="1" kern="0" dirty="0">
                <a:solidFill>
                  <a:srgbClr val="3C230A"/>
                </a:solidFill>
                <a:latin typeface="Times New Roman"/>
              </a:rPr>
              <a:t>:1(a)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ГАТТ-1994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: «</a:t>
            </a:r>
            <a:r>
              <a:rPr lang="ru-RU" sz="1200" i="1" kern="0" dirty="0">
                <a:solidFill>
                  <a:srgbClr val="3C230A"/>
                </a:solidFill>
                <a:latin typeface="Times New Roman"/>
              </a:rPr>
              <a:t>Каждая Договаривающаяся Сторона предоставляет торговле других Договаривающихся Сторон режим не менее благоприятный, чем тот, который предусматривается в соответствующей части соответствующего Перечня, приложенного к настоящему </a:t>
            </a:r>
            <a:r>
              <a:rPr lang="ru-RU" sz="1200" i="1" kern="0" dirty="0" smtClean="0">
                <a:solidFill>
                  <a:srgbClr val="3C230A"/>
                </a:solidFill>
                <a:latin typeface="Times New Roman"/>
              </a:rPr>
              <a:t>Соглашению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»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  <a:sym typeface="Wingdings"/>
              </a:rPr>
              <a:t>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200" b="1" kern="0" dirty="0" smtClean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Торговля» – и импорт, и экспорт!</a:t>
            </a: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Однако 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II</a:t>
            </a:r>
            <a:r>
              <a:rPr lang="en-US" sz="1200" b="1" kern="0" dirty="0">
                <a:solidFill>
                  <a:srgbClr val="3C230A"/>
                </a:solidFill>
                <a:latin typeface="Times New Roman"/>
              </a:rPr>
              <a:t>:1(</a:t>
            </a:r>
            <a:r>
              <a:rPr lang="de-DE" sz="1200" b="1" kern="0" dirty="0">
                <a:solidFill>
                  <a:srgbClr val="3C230A"/>
                </a:solidFill>
                <a:latin typeface="Times New Roman"/>
              </a:rPr>
              <a:t>b</a:t>
            </a:r>
            <a:r>
              <a:rPr lang="en-US" sz="1200" b="1" kern="0" dirty="0">
                <a:solidFill>
                  <a:srgbClr val="3C230A"/>
                </a:solidFill>
                <a:latin typeface="Times New Roman"/>
              </a:rPr>
              <a:t>) </a:t>
            </a:r>
            <a:r>
              <a:rPr lang="ru-RU" sz="1200" b="1" kern="0" dirty="0">
                <a:solidFill>
                  <a:srgbClr val="3C230A"/>
                </a:solidFill>
                <a:latin typeface="Times New Roman"/>
              </a:rPr>
              <a:t>ГАТТ-1994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говорит прямо только об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ИМПОРТЕ</a:t>
            </a:r>
            <a:r>
              <a:rPr lang="en-GB" sz="12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en-GB" sz="1200" kern="0" dirty="0" smtClean="0">
                <a:solidFill>
                  <a:srgbClr val="3C230A"/>
                </a:solidFill>
                <a:latin typeface="Times New Roman"/>
                <a:sym typeface="Wingdings"/>
              </a:rPr>
              <a:t>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О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на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не касается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ЭКСПОРТА;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Протоколы о присоединении к </a:t>
            </a:r>
            <a:r>
              <a:rPr lang="ru-RU" sz="1200" kern="0" dirty="0" err="1">
                <a:solidFill>
                  <a:srgbClr val="3C230A"/>
                </a:solidFill>
                <a:latin typeface="Times New Roman"/>
              </a:rPr>
              <a:t>Марракешскому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соглашению могут содержать обязательства новых членов ВТО о снижении или отмене экспортных пошлин. Яркий пример –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КНР;</a:t>
            </a:r>
            <a:endParaRPr lang="ru-RU" sz="12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Что сказано в Протоколе от </a:t>
            </a:r>
            <a:r>
              <a:rPr lang="ru-RU" sz="1200" kern="0" dirty="0" smtClean="0">
                <a:solidFill>
                  <a:srgbClr val="3C230A"/>
                </a:solidFill>
                <a:latin typeface="Times New Roman"/>
              </a:rPr>
              <a:t>16 декабря 2011 г. 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«О присоединении РФ к </a:t>
            </a:r>
            <a:r>
              <a:rPr lang="ru-RU" sz="1200" kern="0" dirty="0" err="1">
                <a:solidFill>
                  <a:srgbClr val="3C230A"/>
                </a:solidFill>
                <a:latin typeface="Times New Roman"/>
              </a:rPr>
              <a:t>Марракешскому</a:t>
            </a:r>
            <a:r>
              <a:rPr lang="ru-RU" sz="1200" kern="0" dirty="0">
                <a:solidFill>
                  <a:srgbClr val="3C230A"/>
                </a:solidFill>
                <a:latin typeface="Times New Roman"/>
              </a:rPr>
              <a:t> соглашению об учреждении ВТО от 15 апреля 1994 г.» и/или в Докладе Рабочей группы о присоединении РФ к Соглашению ВТО, указанный в документе WT/ACC/RUS/70 от 17 ноября 2011 г. насчет экспортных пошлин?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277514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1066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Таможенные пошлины на импорт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906963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Понятие и виды</a:t>
            </a: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Цель</a:t>
            </a: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Таможенные пошлины – правомерный инструмент защиты рынка</a:t>
            </a: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Переговоры о снижении тарифной защиты</a:t>
            </a: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Тарифные уступки и Перечни уступок</a:t>
            </a: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Защита тарифных уступок</a:t>
            </a: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Изменение или прекращение тарифных уступок</a:t>
            </a: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Обложение импорта таможенными пошлинами</a:t>
            </a:r>
            <a:endParaRPr lang="en-US" sz="19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34541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1066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Понятие и виды таможенных пошлин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Термин «</a:t>
            </a:r>
            <a:r>
              <a:rPr lang="ru-RU" sz="1900" i="1" kern="0" dirty="0">
                <a:solidFill>
                  <a:srgbClr val="3C230A"/>
                </a:solidFill>
                <a:latin typeface="Times New Roman"/>
              </a:rPr>
              <a:t>таможенная пошлина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» </a:t>
            </a:r>
            <a:r>
              <a:rPr lang="ru-RU" sz="1900" u="sng" kern="0" dirty="0">
                <a:solidFill>
                  <a:srgbClr val="3C230A"/>
                </a:solidFill>
                <a:latin typeface="Times New Roman"/>
              </a:rPr>
              <a:t>не определен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в </a:t>
            </a:r>
            <a:r>
              <a:rPr lang="ru-RU" sz="1900" b="1" kern="0" dirty="0">
                <a:solidFill>
                  <a:srgbClr val="3C230A"/>
                </a:solidFill>
                <a:latin typeface="Times New Roman"/>
              </a:rPr>
              <a:t>ГАТТ-1994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 или других многосторонних соглашениях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по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торговле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товарами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r>
              <a:rPr lang="ru-RU" sz="1900" u="sng" kern="0" dirty="0">
                <a:solidFill>
                  <a:srgbClr val="3C230A"/>
                </a:solidFill>
                <a:latin typeface="Times New Roman"/>
              </a:rPr>
              <a:t>Более того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: эти соглашения также используют термин «</a:t>
            </a:r>
            <a:r>
              <a:rPr lang="ru-RU" sz="1900" i="1" kern="0" dirty="0">
                <a:solidFill>
                  <a:srgbClr val="3C230A"/>
                </a:solidFill>
                <a:latin typeface="Times New Roman"/>
              </a:rPr>
              <a:t>тариф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» (также не определяя его) как 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синоним;</a:t>
            </a:r>
            <a:endParaRPr lang="ru-RU" sz="19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Также ГАТТ-1994 и другие многосторонние соглашения п</a:t>
            </a:r>
            <a:r>
              <a:rPr lang="ru-RU" sz="1900" kern="0" dirty="0" smtClean="0">
                <a:solidFill>
                  <a:srgbClr val="3C230A"/>
                </a:solidFill>
                <a:latin typeface="Times New Roman"/>
              </a:rPr>
              <a:t>о 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торговле товарами </a:t>
            </a:r>
            <a:r>
              <a:rPr lang="ru-RU" sz="1900" u="sng" kern="0" dirty="0">
                <a:solidFill>
                  <a:srgbClr val="3C230A"/>
                </a:solidFill>
                <a:latin typeface="Times New Roman"/>
              </a:rPr>
              <a:t>не дают классификацию</a:t>
            </a:r>
            <a:r>
              <a:rPr lang="ru-RU" sz="1900" kern="0" dirty="0">
                <a:solidFill>
                  <a:srgbClr val="3C230A"/>
                </a:solidFill>
                <a:latin typeface="Times New Roman"/>
              </a:rPr>
              <a:t> таможенных пошлин.</a:t>
            </a:r>
            <a:endParaRPr lang="en-US" sz="19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148227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991600" cy="9144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3200" b="1" kern="0" dirty="0">
                <a:solidFill>
                  <a:srgbClr val="00A3DF"/>
                </a:solidFill>
                <a:latin typeface="Times New Roman"/>
              </a:rPr>
              <a:t>Понятие «импортная таможенная пошлина»</a:t>
            </a:r>
            <a:endParaRPr lang="en-US" sz="32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Денежный сбор или налог на ввозимый товар, подлежащий уплате в силу ввоза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товара;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Доступ на рынок предоставляется импортному товару при условии уплаты таможенной пошлины (</a:t>
            </a:r>
            <a:r>
              <a:rPr lang="de-DE" sz="1600" b="1" u="sng" kern="0" dirty="0">
                <a:solidFill>
                  <a:srgbClr val="3C230A"/>
                </a:solidFill>
                <a:latin typeface="Times New Roman"/>
              </a:rPr>
              <a:t>EC – </a:t>
            </a:r>
            <a:r>
              <a:rPr lang="de-DE" sz="1600" b="1" u="sng" kern="0" dirty="0" err="1">
                <a:solidFill>
                  <a:srgbClr val="3C230A"/>
                </a:solidFill>
                <a:latin typeface="Times New Roman"/>
              </a:rPr>
              <a:t>Poult</a:t>
            </a:r>
            <a:r>
              <a:rPr lang="en-US" sz="1600" b="1" u="sng" kern="0" dirty="0" err="1">
                <a:solidFill>
                  <a:srgbClr val="3C230A"/>
                </a:solidFill>
                <a:latin typeface="Times New Roman"/>
              </a:rPr>
              <a:t>ry</a:t>
            </a:r>
            <a:r>
              <a:rPr lang="en-US" sz="1600" b="1" u="sng" kern="0" dirty="0">
                <a:solidFill>
                  <a:srgbClr val="3C230A"/>
                </a:solidFill>
                <a:latin typeface="Times New Roman"/>
              </a:rPr>
              <a:t>, </a:t>
            </a:r>
            <a:r>
              <a:rPr lang="en-US" sz="1600" b="1" u="sng" kern="0" dirty="0" smtClean="0">
                <a:solidFill>
                  <a:srgbClr val="3C230A"/>
                </a:solidFill>
                <a:latin typeface="Times New Roman"/>
              </a:rPr>
              <a:t>1998</a:t>
            </a:r>
            <a:r>
              <a:rPr lang="ru-RU" sz="1600" b="1" u="sng" kern="0" dirty="0" smtClean="0">
                <a:solidFill>
                  <a:srgbClr val="3C230A"/>
                </a:solidFill>
                <a:latin typeface="Times New Roman"/>
              </a:rPr>
              <a:t> г.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de-DE" sz="1600" b="1" u="sng" kern="0" dirty="0">
                <a:solidFill>
                  <a:srgbClr val="3C230A"/>
                </a:solidFill>
                <a:latin typeface="Times New Roman"/>
              </a:rPr>
              <a:t>China </a:t>
            </a:r>
            <a:r>
              <a:rPr lang="en-US" sz="1600" b="1" u="sng" kern="0" dirty="0">
                <a:solidFill>
                  <a:srgbClr val="3C230A"/>
                </a:solidFill>
                <a:latin typeface="Times New Roman"/>
              </a:rPr>
              <a:t>– Auto Parts (</a:t>
            </a:r>
            <a:r>
              <a:rPr lang="en-US" sz="1600" b="1" u="sng" kern="0" dirty="0" smtClean="0">
                <a:solidFill>
                  <a:srgbClr val="3C230A"/>
                </a:solidFill>
                <a:latin typeface="Times New Roman"/>
              </a:rPr>
              <a:t>2009</a:t>
            </a:r>
            <a:r>
              <a:rPr lang="ru-RU" sz="1600" b="1" u="sng" kern="0" dirty="0" smtClean="0">
                <a:solidFill>
                  <a:srgbClr val="3C230A"/>
                </a:solidFill>
                <a:latin typeface="Times New Roman"/>
              </a:rPr>
              <a:t> г.</a:t>
            </a:r>
            <a:r>
              <a:rPr lang="en-US" sz="1600" b="1" u="sng" kern="0" dirty="0" smtClean="0">
                <a:solidFill>
                  <a:srgbClr val="3C230A"/>
                </a:solidFill>
                <a:latin typeface="Times New Roman"/>
              </a:rPr>
              <a:t>)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являлись ли сборы, установленные Китаем, «</a:t>
            </a:r>
            <a:r>
              <a:rPr lang="ru-RU" sz="1600" i="1" kern="0" dirty="0">
                <a:solidFill>
                  <a:srgbClr val="3C230A"/>
                </a:solidFill>
                <a:latin typeface="Times New Roman"/>
              </a:rPr>
              <a:t>внутренним налогом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» (как утверждал заявитель – Канада) или «</a:t>
            </a:r>
            <a:r>
              <a:rPr lang="ru-RU" sz="1600" i="1" kern="0" dirty="0">
                <a:solidFill>
                  <a:srgbClr val="3C230A"/>
                </a:solidFill>
                <a:latin typeface="Times New Roman"/>
              </a:rPr>
              <a:t>таможенной пошлиной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» (как утверждал Китай)? </a:t>
            </a:r>
            <a:endParaRPr lang="en-US" sz="1600" kern="0" dirty="0" smtClean="0">
              <a:solidFill>
                <a:srgbClr val="3C230A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–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Кроме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одного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сбора, все остальные – внутренние налоги (т.е. подчиняются национальному режиму,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ст. </a:t>
            </a:r>
            <a:r>
              <a:rPr lang="de-DE" sz="1600" b="1" kern="0" dirty="0">
                <a:solidFill>
                  <a:srgbClr val="3C230A"/>
                </a:solidFill>
                <a:latin typeface="Times New Roman"/>
              </a:rPr>
              <a:t>III.</a:t>
            </a:r>
            <a:r>
              <a:rPr lang="en-US" sz="1600" b="1" kern="0" dirty="0">
                <a:solidFill>
                  <a:srgbClr val="3C230A"/>
                </a:solidFill>
                <a:latin typeface="Times New Roman"/>
              </a:rPr>
              <a:t>2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, </a:t>
            </a: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первая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фраза ГАТТ-1994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)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;</a:t>
            </a:r>
            <a:endParaRPr lang="en-US" sz="1600" kern="0" dirty="0" smtClean="0">
              <a:solidFill>
                <a:srgbClr val="3C230A"/>
              </a:solidFill>
              <a:latin typeface="Times New Roman"/>
            </a:endParaRPr>
          </a:p>
          <a:p>
            <a:pPr marL="0" indent="0" algn="just">
              <a:buNone/>
            </a:pPr>
            <a:endParaRPr lang="en-US" sz="1600" b="1" kern="0" dirty="0" smtClean="0">
              <a:solidFill>
                <a:srgbClr val="3C230A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1600" b="1" kern="0" dirty="0" smtClean="0">
                <a:solidFill>
                  <a:srgbClr val="3C230A"/>
                </a:solidFill>
                <a:latin typeface="Times New Roman"/>
              </a:rPr>
              <a:t>Решающий </a:t>
            </a:r>
            <a:r>
              <a:rPr lang="ru-RU" sz="1600" b="1" kern="0" dirty="0">
                <a:solidFill>
                  <a:srgbClr val="3C230A"/>
                </a:solidFill>
                <a:latin typeface="Times New Roman"/>
              </a:rPr>
              <a:t>фактор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</a:t>
            </a:r>
            <a:r>
              <a:rPr lang="ru-RU" sz="1600" u="sng" kern="0" dirty="0">
                <a:solidFill>
                  <a:srgbClr val="3C230A"/>
                </a:solidFill>
                <a:latin typeface="Times New Roman"/>
              </a:rPr>
              <a:t>не момент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уплаты сбора, а какое</a:t>
            </a:r>
            <a:r>
              <a:rPr lang="ru-RU" sz="1600" u="sng" kern="0" dirty="0">
                <a:solidFill>
                  <a:srgbClr val="3C230A"/>
                </a:solidFill>
                <a:latin typeface="Times New Roman"/>
              </a:rPr>
              <a:t> событие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– пересечение границы или событие на внутреннем рынке (дистрибуция, продажа, использование или транспортировка) –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обуславливает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уплату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сбора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Не имеет значения ни то, как сбор квалифицируется в праве государства-ответчика, ни намерения законодателя этого государства.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391674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890686" cy="914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Виды таможенных </a:t>
            </a:r>
            <a:r>
              <a:rPr lang="ru-RU" sz="3600" b="1" kern="0" dirty="0" smtClean="0">
                <a:solidFill>
                  <a:srgbClr val="00A3DF"/>
                </a:solidFill>
                <a:latin typeface="Times New Roman"/>
              </a:rPr>
              <a:t>пошлин (1)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715000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1800" b="1" u="sng" kern="0" dirty="0">
                <a:solidFill>
                  <a:srgbClr val="3C230A"/>
                </a:solidFill>
                <a:latin typeface="Times New Roman"/>
              </a:rPr>
              <a:t>Адвалорные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 (</a:t>
            </a:r>
            <a:r>
              <a:rPr lang="ru-RU" sz="1800" i="1" kern="0" dirty="0">
                <a:solidFill>
                  <a:srgbClr val="3C230A"/>
                </a:solidFill>
                <a:latin typeface="Times New Roman"/>
              </a:rPr>
              <a:t>лат.: </a:t>
            </a:r>
            <a:r>
              <a:rPr lang="de-DE" sz="1800" i="1" kern="0" dirty="0">
                <a:solidFill>
                  <a:srgbClr val="3C230A"/>
                </a:solidFill>
                <a:latin typeface="Times New Roman"/>
              </a:rPr>
              <a:t>a</a:t>
            </a:r>
            <a:r>
              <a:rPr lang="en-US" sz="1800" i="1" kern="0" dirty="0">
                <a:solidFill>
                  <a:srgbClr val="3C230A"/>
                </a:solidFill>
                <a:latin typeface="Times New Roman"/>
              </a:rPr>
              <a:t>d valorem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) и </a:t>
            </a:r>
            <a:r>
              <a:rPr lang="ru-RU" sz="1800" b="1" u="sng" kern="0" dirty="0" err="1" smtClean="0">
                <a:solidFill>
                  <a:srgbClr val="3C230A"/>
                </a:solidFill>
                <a:latin typeface="Times New Roman"/>
              </a:rPr>
              <a:t>неадвалорные</a:t>
            </a:r>
            <a:endParaRPr lang="en-US" sz="1800" b="1" u="sng" kern="0" dirty="0" smtClean="0">
              <a:solidFill>
                <a:srgbClr val="3C230A"/>
              </a:solidFill>
              <a:latin typeface="Times New Roman"/>
            </a:endParaRPr>
          </a:p>
          <a:p>
            <a:pPr marL="0" indent="0" algn="just">
              <a:buNone/>
            </a:pPr>
            <a:endParaRPr lang="ru-RU" sz="1800" b="1" u="sng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800" b="1" kern="0" dirty="0">
                <a:solidFill>
                  <a:srgbClr val="3C230A"/>
                </a:solidFill>
                <a:latin typeface="Times New Roman"/>
              </a:rPr>
              <a:t>Адвалорные </a:t>
            </a:r>
            <a:r>
              <a:rPr lang="ru-RU" sz="1800" b="1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рассчитываются на основе стоимости товара (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например,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15% от таможенной стоимости ввозимого товара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8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800" b="1" kern="0" dirty="0" err="1" smtClean="0">
                <a:solidFill>
                  <a:srgbClr val="3C230A"/>
                </a:solidFill>
                <a:latin typeface="Times New Roman"/>
              </a:rPr>
              <a:t>Неадвалорные</a:t>
            </a:r>
            <a:r>
              <a:rPr lang="ru-RU" sz="1800" b="1" kern="0" dirty="0" smtClean="0">
                <a:solidFill>
                  <a:srgbClr val="3C230A"/>
                </a:solidFill>
                <a:latin typeface="Times New Roman"/>
              </a:rPr>
              <a:t> таможенные пошлины:</a:t>
            </a:r>
            <a:endParaRPr lang="ru-RU" sz="1800" b="1" kern="0" dirty="0">
              <a:solidFill>
                <a:srgbClr val="3C230A"/>
              </a:solidFill>
              <a:latin typeface="Times New Roman"/>
            </a:endParaRPr>
          </a:p>
          <a:p>
            <a:pPr lvl="1" algn="just"/>
            <a:r>
              <a:rPr lang="ru-RU" sz="1800" i="1" kern="0" dirty="0">
                <a:solidFill>
                  <a:srgbClr val="3C230A"/>
                </a:solidFill>
                <a:latin typeface="Times New Roman"/>
              </a:rPr>
              <a:t>Специфические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 (базис для расчета = единица измерения: кг, м, м2, м3, л; или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количество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),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например: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100</a:t>
            </a:r>
            <a:r>
              <a:rPr lang="de-DE" sz="1800" kern="0" dirty="0">
                <a:solidFill>
                  <a:srgbClr val="3C230A"/>
                </a:solidFill>
                <a:latin typeface="Times New Roman"/>
              </a:rPr>
              <a:t> €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за 1 гектолитр; 3000 </a:t>
            </a:r>
            <a:r>
              <a:rPr lang="de-DE" sz="1800" kern="0" dirty="0">
                <a:solidFill>
                  <a:srgbClr val="3C230A"/>
                </a:solidFill>
                <a:latin typeface="Times New Roman"/>
              </a:rPr>
              <a:t>€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за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один автомобиль;</a:t>
            </a:r>
            <a:endParaRPr lang="ru-RU" sz="1800" kern="0" dirty="0">
              <a:solidFill>
                <a:srgbClr val="3C230A"/>
              </a:solidFill>
              <a:latin typeface="Times New Roman"/>
            </a:endParaRPr>
          </a:p>
          <a:p>
            <a:pPr lvl="1" algn="just"/>
            <a:r>
              <a:rPr lang="ru-RU" sz="1800" i="1" kern="0" dirty="0">
                <a:solidFill>
                  <a:srgbClr val="3C230A"/>
                </a:solidFill>
                <a:latin typeface="Times New Roman"/>
              </a:rPr>
              <a:t>Комбинированные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: адвалорная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таможенная пошлины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+/- специфическая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таможенная пошлина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(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например, таможенная пошлина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на шерсть: 10% от таможенной стоимости и 50</a:t>
            </a:r>
            <a:r>
              <a:rPr lang="de-DE" sz="1800" kern="0" dirty="0">
                <a:solidFill>
                  <a:srgbClr val="3C230A"/>
                </a:solidFill>
                <a:latin typeface="Times New Roman"/>
              </a:rPr>
              <a:t> €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за 1 т);</a:t>
            </a:r>
          </a:p>
          <a:p>
            <a:pPr lvl="1" algn="just"/>
            <a:r>
              <a:rPr lang="ru-RU" sz="1800" i="1" kern="0" dirty="0">
                <a:solidFill>
                  <a:srgbClr val="3C230A"/>
                </a:solidFill>
                <a:latin typeface="Times New Roman"/>
              </a:rPr>
              <a:t>Смешанные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: б</a:t>
            </a:r>
            <a:r>
              <a:rPr lang="de-DE" sz="1800" kern="0" dirty="0">
                <a:solidFill>
                  <a:srgbClr val="3C230A"/>
                </a:solidFill>
                <a:latin typeface="Times New Roman"/>
              </a:rPr>
              <a:t>ó</a:t>
            </a:r>
            <a:r>
              <a:rPr lang="ru-RU" sz="1800" kern="0" dirty="0" err="1">
                <a:solidFill>
                  <a:srgbClr val="3C230A"/>
                </a:solidFill>
                <a:latin typeface="Times New Roman"/>
              </a:rPr>
              <a:t>льшая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 или меньшая из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двух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сумм (рассчитанных по адвалорной и специфической ставке),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например: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10% от таможенной стоимости или 4 </a:t>
            </a:r>
            <a:r>
              <a:rPr lang="de-DE" sz="1800" kern="0" dirty="0">
                <a:solidFill>
                  <a:srgbClr val="3C230A"/>
                </a:solidFill>
                <a:latin typeface="Times New Roman"/>
              </a:rPr>
              <a:t>€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за 1 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штуку 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(в зависимости от того, какая сумма выше);</a:t>
            </a:r>
          </a:p>
          <a:p>
            <a:pPr lvl="1" algn="just"/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«</a:t>
            </a:r>
            <a:r>
              <a:rPr lang="ru-RU" sz="1800" i="1" kern="0" dirty="0">
                <a:solidFill>
                  <a:srgbClr val="3C230A"/>
                </a:solidFill>
                <a:latin typeface="Times New Roman"/>
              </a:rPr>
              <a:t>иные</a:t>
            </a:r>
            <a:r>
              <a:rPr lang="ru-RU" sz="1800" kern="0" dirty="0">
                <a:solidFill>
                  <a:srgbClr val="3C230A"/>
                </a:solidFill>
                <a:latin typeface="Times New Roman"/>
              </a:rPr>
              <a:t>»: определяются техническими факторами (содержание, состав, природа ввозимого товара</a:t>
            </a:r>
            <a:r>
              <a:rPr lang="ru-RU" sz="1800" kern="0" dirty="0" smtClean="0">
                <a:solidFill>
                  <a:srgbClr val="3C230A"/>
                </a:solidFill>
                <a:latin typeface="Times New Roman"/>
              </a:rPr>
              <a:t>).</a:t>
            </a:r>
            <a:endParaRPr lang="ru-RU" sz="18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52950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890686" cy="914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Виды таможенных </a:t>
            </a:r>
            <a:r>
              <a:rPr lang="ru-RU" sz="3600" b="1" kern="0" dirty="0" smtClean="0">
                <a:solidFill>
                  <a:srgbClr val="00A3DF"/>
                </a:solidFill>
                <a:latin typeface="Times New Roman"/>
              </a:rPr>
              <a:t>пошлин (2)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763000" cy="5715000"/>
          </a:xfrm>
        </p:spPr>
        <p:txBody>
          <a:bodyPr vert="horz" lIns="91440" tIns="45720" rIns="91440" bIns="45720" rtlCol="0">
            <a:noAutofit/>
          </a:bodyPr>
          <a:lstStyle/>
          <a:p>
            <a:pPr lvl="1"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Шире распространены адвалорные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таможенные пошлины; государства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должны отдавать им предпочтение: они более прозрачны, чем </a:t>
            </a:r>
            <a:r>
              <a:rPr lang="ru-RU" sz="1600" kern="0" dirty="0" err="1" smtClean="0">
                <a:solidFill>
                  <a:srgbClr val="3C230A"/>
                </a:solidFill>
                <a:latin typeface="Times New Roman"/>
              </a:rPr>
              <a:t>неадвалорные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; привязаны к индексам (важно в случаях инфляции); </a:t>
            </a:r>
            <a:r>
              <a:rPr lang="ru-RU" sz="1600" kern="0" dirty="0" err="1" smtClean="0">
                <a:solidFill>
                  <a:srgbClr val="3C230A"/>
                </a:solidFill>
                <a:latin typeface="Times New Roman"/>
              </a:rPr>
              <a:t>неадвалорные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 таможенные пошлины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наказывают более конкурентоспособные товары (более дешевые аналогичные товары облагаются более высокой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таможенной пошлиной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с точки зрения стоимости товара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lvl="1"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В целом для промышленных товаров </a:t>
            </a:r>
            <a:r>
              <a:rPr lang="ru-RU" sz="1600" kern="0" dirty="0" err="1" smtClean="0">
                <a:solidFill>
                  <a:srgbClr val="3C230A"/>
                </a:solidFill>
                <a:latin typeface="Times New Roman"/>
              </a:rPr>
              <a:t>неадвалорные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 таможенные пошлины редки;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д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ля сельскохозяйственных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товаров, наоборот, чаще применяются </a:t>
            </a:r>
            <a:r>
              <a:rPr lang="ru-RU" sz="1600" kern="0" dirty="0" err="1" smtClean="0">
                <a:solidFill>
                  <a:srgbClr val="3C230A"/>
                </a:solidFill>
                <a:latin typeface="Times New Roman"/>
              </a:rPr>
              <a:t>неадвалорные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 таможенные пошлины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(в частности, комбинированные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);</a:t>
            </a:r>
            <a:endParaRPr lang="en-US" sz="1600" kern="0" dirty="0" smtClean="0">
              <a:solidFill>
                <a:srgbClr val="3C230A"/>
              </a:solidFill>
              <a:latin typeface="Times New Roman"/>
            </a:endParaRPr>
          </a:p>
          <a:p>
            <a:pPr lvl="1" algn="just"/>
            <a:r>
              <a:rPr lang="ru-RU" sz="1600" b="1" u="sng" kern="0" dirty="0" smtClean="0">
                <a:solidFill>
                  <a:srgbClr val="3C230A"/>
                </a:solidFill>
                <a:latin typeface="Times New Roman"/>
              </a:rPr>
              <a:t>И адвалорные, и </a:t>
            </a:r>
            <a:r>
              <a:rPr lang="ru-RU" sz="1600" b="1" u="sng" kern="0" dirty="0" err="1" smtClean="0">
                <a:solidFill>
                  <a:srgbClr val="3C230A"/>
                </a:solidFill>
                <a:latin typeface="Times New Roman"/>
              </a:rPr>
              <a:t>неадвалорные</a:t>
            </a:r>
            <a:r>
              <a:rPr lang="ru-RU" sz="1600" b="1" u="sng" kern="0" dirty="0" smtClean="0">
                <a:solidFill>
                  <a:srgbClr val="3C230A"/>
                </a:solidFill>
                <a:latin typeface="Times New Roman"/>
              </a:rPr>
              <a:t> таможенные пошлины могут быть:</a:t>
            </a:r>
          </a:p>
          <a:p>
            <a:pPr lvl="2" algn="just"/>
            <a:r>
              <a:rPr lang="ru-RU" sz="1600" i="1" kern="0" dirty="0" smtClean="0">
                <a:solidFill>
                  <a:srgbClr val="3C230A"/>
                </a:solidFill>
                <a:latin typeface="Times New Roman"/>
              </a:rPr>
              <a:t>РНБ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; пример: Россия – Молдова (после подписания Молдовой Соглашения с ЕС о глубоком и всеобъемлющем пространстве свободной торговли в 2014 г.);</a:t>
            </a:r>
          </a:p>
          <a:p>
            <a:pPr lvl="2" algn="just"/>
            <a:r>
              <a:rPr lang="ru-RU" sz="1600" i="1" kern="0" dirty="0" smtClean="0">
                <a:solidFill>
                  <a:srgbClr val="3C230A"/>
                </a:solidFill>
                <a:latin typeface="Times New Roman"/>
              </a:rPr>
              <a:t>Преференциальными</a:t>
            </a:r>
            <a:r>
              <a:rPr lang="de-DE" sz="1600" kern="0" dirty="0" smtClean="0">
                <a:solidFill>
                  <a:srgbClr val="3C230A"/>
                </a:solidFill>
                <a:latin typeface="Times New Roman"/>
              </a:rPr>
              <a:t> (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т.е. более низкими, чем для товаров из остальных стран мира); например, ЕС – 16 стран Карибского бассейна (</a:t>
            </a:r>
            <a:r>
              <a:rPr lang="de-DE" sz="1600" kern="0" dirty="0" err="1" smtClean="0">
                <a:solidFill>
                  <a:srgbClr val="3C230A"/>
                </a:solidFill>
                <a:latin typeface="Times New Roman"/>
              </a:rPr>
              <a:t>CARIFORUM</a:t>
            </a:r>
            <a:r>
              <a:rPr lang="de-DE" sz="16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– </a:t>
            </a:r>
            <a:r>
              <a:rPr lang="de-DE" sz="1600" kern="0" dirty="0" smtClean="0">
                <a:solidFill>
                  <a:srgbClr val="3C230A"/>
                </a:solidFill>
                <a:latin typeface="Times New Roman"/>
              </a:rPr>
              <a:t>EC </a:t>
            </a:r>
            <a:r>
              <a:rPr lang="de-DE" sz="1600" kern="0" dirty="0" err="1" smtClean="0">
                <a:solidFill>
                  <a:srgbClr val="3C230A"/>
                </a:solidFill>
                <a:latin typeface="Times New Roman"/>
              </a:rPr>
              <a:t>Economic</a:t>
            </a:r>
            <a:r>
              <a:rPr lang="de-DE" sz="16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r>
              <a:rPr lang="de-DE" sz="1600" kern="0" dirty="0" err="1" smtClean="0">
                <a:solidFill>
                  <a:srgbClr val="3C230A"/>
                </a:solidFill>
                <a:latin typeface="Times New Roman"/>
              </a:rPr>
              <a:t>Partnership</a:t>
            </a:r>
            <a:r>
              <a:rPr lang="de-DE" sz="1600" kern="0" dirty="0" smtClean="0">
                <a:solidFill>
                  <a:srgbClr val="3C230A"/>
                </a:solidFill>
                <a:latin typeface="Times New Roman"/>
              </a:rPr>
              <a:t> Agreement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)</a:t>
            </a:r>
            <a:r>
              <a:rPr lang="en-US" sz="1600" kern="0" dirty="0" smtClean="0">
                <a:solidFill>
                  <a:srgbClr val="3C230A"/>
                </a:solidFill>
                <a:latin typeface="Times New Roman"/>
              </a:rPr>
              <a:t>;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ЕС – развивающиеся страны (</a:t>
            </a:r>
            <a:r>
              <a:rPr lang="de-DE" sz="1600" kern="0" dirty="0" smtClean="0">
                <a:solidFill>
                  <a:srgbClr val="3C230A"/>
                </a:solidFill>
                <a:latin typeface="Times New Roman"/>
              </a:rPr>
              <a:t>EU</a:t>
            </a:r>
            <a:r>
              <a:rPr lang="en-US" sz="1600" kern="0" dirty="0" smtClean="0">
                <a:solidFill>
                  <a:srgbClr val="3C230A"/>
                </a:solidFill>
                <a:latin typeface="Times New Roman"/>
              </a:rPr>
              <a:t>’s Generalized System of Preferences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, </a:t>
            </a:r>
            <a:r>
              <a:rPr lang="en-US" sz="1600" kern="0" dirty="0" smtClean="0">
                <a:solidFill>
                  <a:srgbClr val="3C230A"/>
                </a:solidFill>
                <a:latin typeface="Times New Roman"/>
              </a:rPr>
              <a:t>GSP)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;</a:t>
            </a:r>
          </a:p>
          <a:p>
            <a:pPr lvl="2" algn="just"/>
            <a:r>
              <a:rPr lang="ru-RU" sz="1600" i="1" kern="0" dirty="0" smtClean="0">
                <a:solidFill>
                  <a:srgbClr val="3C230A"/>
                </a:solidFill>
                <a:latin typeface="Times New Roman"/>
              </a:rPr>
              <a:t>Ни теми и ни другими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(например, для товаров из стран, не являющихся членами ВТО и не пользующихся РНБ);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э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 категория таможенных пошлин довольно редка.</a:t>
            </a:r>
          </a:p>
          <a:p>
            <a:pPr lvl="1" algn="just"/>
            <a:endParaRPr lang="en-US" sz="16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255954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915400" cy="84849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Таможенный тариф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Термин «</a:t>
            </a:r>
            <a:r>
              <a:rPr lang="ru-RU" sz="1600" i="1" kern="0" dirty="0">
                <a:solidFill>
                  <a:srgbClr val="3C230A"/>
                </a:solidFill>
                <a:latin typeface="Times New Roman"/>
              </a:rPr>
              <a:t>тариф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» может использоваться также в другом смысле (≠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таможенная пошлина)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список, состоящий из словесного описания товаров, их кода классификации по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ТН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ВЭД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и указанием ставки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таможенной пошлины;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b="1" u="sng" kern="0" dirty="0">
                <a:solidFill>
                  <a:srgbClr val="3C230A"/>
                </a:solidFill>
                <a:latin typeface="Times New Roman"/>
              </a:rPr>
              <a:t>Россия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Единый таможенный тариф Евразийского экономического союза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3C230A"/>
                </a:solidFill>
                <a:latin typeface="Times New Roman"/>
              </a:rPr>
              <a:t>=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Армения, Беларусь, Казахстан, Кыргызстан, Россия), приложение к Решению Совета Евразийской экономической комиссии от 16 июля 2012 г. №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54;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э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то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же решение утвердило Единую товарную номенклатуру внешнеэкономической деятельности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ЕАЭС;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Как правило, товары классифицированы в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соответствии с </a:t>
            </a:r>
            <a:r>
              <a:rPr lang="ru-RU" sz="1600" b="1" u="sng" kern="0" dirty="0" smtClean="0">
                <a:solidFill>
                  <a:srgbClr val="3C230A"/>
                </a:solidFill>
                <a:latin typeface="Times New Roman"/>
              </a:rPr>
              <a:t>Гармонизированной </a:t>
            </a:r>
            <a:r>
              <a:rPr lang="ru-RU" sz="1600" b="1" u="sng" kern="0" dirty="0">
                <a:solidFill>
                  <a:srgbClr val="3C230A"/>
                </a:solidFill>
                <a:latin typeface="Times New Roman"/>
              </a:rPr>
              <a:t>системой описания и кодирования товаров Всемирной таможенной </a:t>
            </a:r>
            <a:r>
              <a:rPr lang="ru-RU" sz="1600" b="1" u="sng" kern="0" dirty="0" smtClean="0">
                <a:solidFill>
                  <a:srgbClr val="3C230A"/>
                </a:solidFill>
                <a:latin typeface="Times New Roman"/>
              </a:rPr>
              <a:t>организации;</a:t>
            </a:r>
            <a:endParaRPr lang="ru-RU" sz="1600" b="1" u="sng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Как правило, средняя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таможенная пошлина,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налагаемая развивающимся государством на импортные товары, значительно выше, чем средняя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таможенная пошлина,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налагаемая экономически развитым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государством;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Таможенные тарифы различных стран: см. </a:t>
            </a:r>
            <a:r>
              <a:rPr lang="de-DE" sz="1600" kern="0" dirty="0" smtClean="0">
                <a:solidFill>
                  <a:srgbClr val="3C230A"/>
                </a:solidFill>
                <a:latin typeface="Times New Roman"/>
                <a:hlinkClick r:id="rId2"/>
              </a:rPr>
              <a:t>www.wcoomd.org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;</a:t>
            </a:r>
            <a:r>
              <a:rPr lang="de-DE" sz="1600" kern="0" dirty="0" smtClean="0">
                <a:solidFill>
                  <a:srgbClr val="3C230A"/>
                </a:solidFill>
                <a:latin typeface="Times New Roman"/>
              </a:rPr>
              <a:t> </a:t>
            </a:r>
            <a:endParaRPr lang="ru-RU" sz="1600" kern="0" dirty="0" smtClean="0">
              <a:solidFill>
                <a:srgbClr val="3C230A"/>
              </a:solidFill>
              <a:latin typeface="Times New Roman"/>
            </a:endParaRPr>
          </a:p>
          <a:p>
            <a:pPr algn="just"/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ЕС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: </a:t>
            </a:r>
            <a:r>
              <a:rPr lang="de-DE" sz="1600" kern="0" dirty="0" err="1">
                <a:solidFill>
                  <a:srgbClr val="3C230A"/>
                </a:solidFill>
                <a:latin typeface="Times New Roman"/>
              </a:rPr>
              <a:t>TARIC</a:t>
            </a:r>
            <a:r>
              <a:rPr lang="en-US" sz="1600" kern="0" dirty="0">
                <a:solidFill>
                  <a:srgbClr val="3C230A"/>
                </a:solidFill>
                <a:latin typeface="Times New Roman"/>
              </a:rPr>
              <a:t>.</a:t>
            </a:r>
            <a:endParaRPr lang="de-DE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endParaRPr lang="de-DE" sz="1600" kern="0" dirty="0">
              <a:solidFill>
                <a:srgbClr val="3C230A"/>
              </a:solidFill>
              <a:latin typeface="Times New Roman"/>
            </a:endParaRPr>
          </a:p>
          <a:p>
            <a:pPr algn="just"/>
            <a:endParaRPr lang="en-US" sz="16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3982344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838" y="152400"/>
            <a:ext cx="8921578" cy="766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Цель</a:t>
            </a:r>
            <a:r>
              <a:rPr lang="en-US" sz="3600" b="1" kern="0" dirty="0">
                <a:solidFill>
                  <a:srgbClr val="00A3DF"/>
                </a:solidFill>
                <a:latin typeface="Times New Roman"/>
              </a:rPr>
              <a:t> </a:t>
            </a:r>
            <a:r>
              <a:rPr lang="ru-RU" sz="3600" b="1" kern="0" dirty="0">
                <a:solidFill>
                  <a:srgbClr val="00A3DF"/>
                </a:solidFill>
                <a:latin typeface="Times New Roman"/>
              </a:rPr>
              <a:t>импортных таможенных пошлин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5211763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Основная цель -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и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сточник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доходов для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государства;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э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цель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менее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важна для промышленно развитых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государств;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lvl="1"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По сравнению с подоходным налогом и налогами с продаж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легко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собрать;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и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мпорт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сравнительно просто поддается мониторингу, и его можно направить по определенным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каналам;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lvl="1"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Защита и/или поощрение внутреннего рынка: при помощи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таможенных пошлин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отечественные товары становятся дешевле импортных; это дает первым ценовое преимущество и в некоторой степени защищает их от конкуренции с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импортом;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р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азвивающиеся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страны часто используют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таможенные пошлины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для защиты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становящейся </a:t>
            </a:r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на ноги отрасли промышленности, а развитые – для защиты приходящей в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упадок;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lvl="1"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Рациональное распределение скудных валютных 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запасов;</a:t>
            </a:r>
            <a:endParaRPr lang="ru-RU" sz="1600" kern="0" dirty="0">
              <a:solidFill>
                <a:srgbClr val="3C230A"/>
              </a:solidFill>
              <a:latin typeface="Times New Roman"/>
            </a:endParaRPr>
          </a:p>
          <a:p>
            <a:pPr lvl="1" algn="just"/>
            <a:r>
              <a:rPr lang="ru-RU" sz="1600" kern="0" dirty="0">
                <a:solidFill>
                  <a:srgbClr val="3C230A"/>
                </a:solidFill>
                <a:latin typeface="Times New Roman"/>
              </a:rPr>
              <a:t>В России: также обновление основных производственных фондов (Постановление Правительства  РФ от 23.07.1996 № 883 «О льготах по уплате ввозной таможенной пошлины и налога на добавленную стоимость в отношении товаров, ввозимых иностранными инвесторами в качестве вклада в уставный (складочный) капитал предприятий с иностранными инвестициями»</a:t>
            </a:r>
            <a:r>
              <a:rPr lang="ru-RU" sz="1600" kern="0" dirty="0" smtClean="0">
                <a:solidFill>
                  <a:srgbClr val="3C230A"/>
                </a:solidFill>
                <a:latin typeface="Times New Roman"/>
              </a:rPr>
              <a:t>).</a:t>
            </a:r>
            <a:endParaRPr lang="en-US" sz="1600" kern="0" dirty="0">
              <a:solidFill>
                <a:srgbClr val="3C230A"/>
              </a:solidFill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762000"/>
            <a:ext cx="8610600" cy="0"/>
          </a:xfrm>
          <a:prstGeom prst="line">
            <a:avLst/>
          </a:prstGeom>
          <a:noFill/>
          <a:ln w="9525" cap="flat" cmpd="sng" algn="ctr">
            <a:solidFill>
              <a:srgbClr val="AAB0B0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3351333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6132</Words>
  <Application>Microsoft Office PowerPoint</Application>
  <PresentationFormat>Экран (4:3)</PresentationFormat>
  <Paragraphs>253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Office Theme</vt:lpstr>
      <vt:lpstr>Тарифные барьеры в международной торговле</vt:lpstr>
      <vt:lpstr>Введение</vt:lpstr>
      <vt:lpstr>Таможенные пошлины на импорт</vt:lpstr>
      <vt:lpstr>Понятие и виды таможенных пошлин</vt:lpstr>
      <vt:lpstr>Понятие «импортная таможенная пошлина»</vt:lpstr>
      <vt:lpstr>Виды таможенных пошлин (1)</vt:lpstr>
      <vt:lpstr>Виды таможенных пошлин (2)</vt:lpstr>
      <vt:lpstr>Таможенный тариф</vt:lpstr>
      <vt:lpstr>Цель импортных таможенных пошлин</vt:lpstr>
      <vt:lpstr>Таможенные пошлины как правомерный инструмент защиты</vt:lpstr>
      <vt:lpstr>Переговоры о снижении тарифной защиты</vt:lpstr>
      <vt:lpstr>Успех предыдущих переговоров</vt:lpstr>
      <vt:lpstr>Значение таможенных пошлин как барьеров в торговле</vt:lpstr>
      <vt:lpstr>Базовые правила, регулирующие переговоры</vt:lpstr>
      <vt:lpstr>Организация переговоров</vt:lpstr>
      <vt:lpstr>Формульный подход</vt:lpstr>
      <vt:lpstr>Тарифные уступки и их Перечни</vt:lpstr>
      <vt:lpstr>Толкование Перечней уступок</vt:lpstr>
      <vt:lpstr>Защита тарифных уступок</vt:lpstr>
      <vt:lpstr>Изменение / прекращение тарифных уступок (1)</vt:lpstr>
      <vt:lpstr>Изменение / прекращение тарифных уступок (2)</vt:lpstr>
      <vt:lpstr>Обложение импорта таможенными пошлинами</vt:lpstr>
      <vt:lpstr>Оценка таможенной стоимости</vt:lpstr>
      <vt:lpstr>Определение страны происхождения</vt:lpstr>
      <vt:lpstr>Прочие пошлины и сборы на импорт (1)</vt:lpstr>
      <vt:lpstr>Прочие пошлины и сборы на импорт (2)</vt:lpstr>
      <vt:lpstr>Таможенные пошлины на экспорт</vt:lpstr>
    </vt:vector>
  </TitlesOfParts>
  <Company>King &amp; Spalding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Тарифные барьеры в международной торговле</dc:title>
  <dc:creator>K&amp;S Author</dc:creator>
  <cp:lastModifiedBy>XSAQ</cp:lastModifiedBy>
  <cp:revision>84</cp:revision>
  <dcterms:created xsi:type="dcterms:W3CDTF">2015-04-07T16:56:10Z</dcterms:created>
  <dcterms:modified xsi:type="dcterms:W3CDTF">2021-03-01T09:25:33Z</dcterms:modified>
  <cp:version>0</cp:version>
</cp:coreProperties>
</file>